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Helvetica Neue Light"/>
      <p:regular r:id="rId53"/>
      <p:bold r:id="rId54"/>
      <p:italic r:id="rId55"/>
      <p:boldItalic r:id="rId56"/>
    </p:embeddedFont>
    <p:embeddedFont>
      <p:font typeface="DM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DM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HelveticaNeueLigh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HelveticaNeueLight-italic.fntdata"/><Relationship Id="rId10" Type="http://schemas.openxmlformats.org/officeDocument/2006/relationships/slide" Target="slides/slide4.xml"/><Relationship Id="rId54" Type="http://schemas.openxmlformats.org/officeDocument/2006/relationships/font" Target="fonts/HelveticaNeueLight-bold.fntdata"/><Relationship Id="rId13" Type="http://schemas.openxmlformats.org/officeDocument/2006/relationships/slide" Target="slides/slide7.xml"/><Relationship Id="rId57" Type="http://schemas.openxmlformats.org/officeDocument/2006/relationships/font" Target="fonts/DMSans-regular.fntdata"/><Relationship Id="rId12" Type="http://schemas.openxmlformats.org/officeDocument/2006/relationships/slide" Target="slides/slide6.xml"/><Relationship Id="rId56" Type="http://schemas.openxmlformats.org/officeDocument/2006/relationships/font" Target="fonts/HelveticaNeueLight-boldItalic.fntdata"/><Relationship Id="rId15" Type="http://schemas.openxmlformats.org/officeDocument/2006/relationships/slide" Target="slides/slide9.xml"/><Relationship Id="rId59" Type="http://schemas.openxmlformats.org/officeDocument/2006/relationships/font" Target="fonts/DMSans-italic.fntdata"/><Relationship Id="rId14" Type="http://schemas.openxmlformats.org/officeDocument/2006/relationships/slide" Target="slides/slide8.xml"/><Relationship Id="rId58" Type="http://schemas.openxmlformats.org/officeDocument/2006/relationships/font" Target="fonts/DM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437084c4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e437084c4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492af438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492af438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492af438a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492af438a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7a1428d2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7a1428d2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492af438a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492af438a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492af438a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492af438a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492af438a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492af438a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492af438a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492af438a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e492af438a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e492af438a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492af438a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492af438a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e492af438a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e492af438a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437084c4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437084c4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492af438a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e492af438a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492af438a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492af438a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e492af438a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e492af438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492af438a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492af438a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492af438a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e492af438a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e492af438a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e492af438a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492af438a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492af438a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492af438a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e492af438a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492af438a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492af438a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e7a1428d2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e7a1428d2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492af438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e492af438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e437084c4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1e437084c43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e437084c43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1e437084c43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e492af438a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e492af438a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492af438a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492af438a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e492af438a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e492af438a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e492af438a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e492af438a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437084c43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e437084c4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437084c43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437084c43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437084c4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437084c4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e437084c43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e437084c43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437084c4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437084c4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e437084c4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1e437084c43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e437084c43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e437084c43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e437084c43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e437084c43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e437084c4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e437084c4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437084c43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437084c43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e492af438a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e492af438a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e437084c43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e437084c43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437084c4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e437084c4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492af438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492af438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49705f8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49705f8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e492af438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e492af438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492af438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492af438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3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3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1">
  <p:cSld name="SECTION_HEADER_1_1_1_1_1_1_1_1_2">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9" name="Shape 69"/>
        <p:cNvGrpSpPr/>
        <p:nvPr/>
      </p:nvGrpSpPr>
      <p:grpSpPr>
        <a:xfrm>
          <a:off x="0" y="0"/>
          <a:ext cx="0" cy="0"/>
          <a:chOff x="0" y="0"/>
          <a:chExt cx="0" cy="0"/>
        </a:xfrm>
      </p:grpSpPr>
      <p:sp>
        <p:nvSpPr>
          <p:cNvPr id="70" name="Google Shape;70;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1" name="Google Shape;71;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2" name="Google Shape;72;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7" name="Google Shape;77;p2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3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2" name="Shape 102"/>
        <p:cNvGrpSpPr/>
        <p:nvPr/>
      </p:nvGrpSpPr>
      <p:grpSpPr>
        <a:xfrm>
          <a:off x="0" y="0"/>
          <a:ext cx="0" cy="0"/>
          <a:chOff x="0" y="0"/>
          <a:chExt cx="0" cy="0"/>
        </a:xfrm>
      </p:grpSpPr>
      <p:pic>
        <p:nvPicPr>
          <p:cNvPr id="103" name="Google Shape;103;p3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6" Type="http://schemas.openxmlformats.org/officeDocument/2006/relationships/theme" Target="../theme/theme1.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5" name="Shape 65"/>
        <p:cNvGrpSpPr/>
        <p:nvPr/>
      </p:nvGrpSpPr>
      <p:grpSpPr>
        <a:xfrm>
          <a:off x="0" y="0"/>
          <a:ext cx="0" cy="0"/>
          <a:chOff x="0" y="0"/>
          <a:chExt cx="0" cy="0"/>
        </a:xfrm>
      </p:grpSpPr>
      <p:sp>
        <p:nvSpPr>
          <p:cNvPr id="66" name="Google Shape;6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7" name="Google Shape;6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8" name="Google Shape;6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33.png"/><Relationship Id="rId6"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47.png"/><Relationship Id="rId6"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41.png"/><Relationship Id="rId6"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42.png"/><Relationship Id="rId6"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52.png"/><Relationship Id="rId4" Type="http://schemas.openxmlformats.org/officeDocument/2006/relationships/image" Target="../media/image45.png"/><Relationship Id="rId5"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62.png"/><Relationship Id="rId6"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hyperlink" Target="https://github.com/ResidentMario/missingno" TargetMode="External"/><Relationship Id="rId6" Type="http://schemas.openxmlformats.org/officeDocument/2006/relationships/image" Target="../media/image66.png"/><Relationship Id="rId7"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22.png"/><Relationship Id="rId5"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www.youtube.com/watch?v=aa5TJ9OrbO8" TargetMode="External"/><Relationship Id="rId4" Type="http://schemas.openxmlformats.org/officeDocument/2006/relationships/image" Target="../media/image6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www.youtube.com/watch?v=48lBrNMxjUQ" TargetMode="External"/><Relationship Id="rId4" Type="http://schemas.openxmlformats.org/officeDocument/2006/relationships/image" Target="../media/image5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70.png"/><Relationship Id="rId6" Type="http://schemas.openxmlformats.org/officeDocument/2006/relationships/image" Target="../media/image61.png"/><Relationship Id="rId7"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75.png"/><Relationship Id="rId6" Type="http://schemas.openxmlformats.org/officeDocument/2006/relationships/image" Target="../media/image74.png"/><Relationship Id="rId7"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68.png"/><Relationship Id="rId4" Type="http://schemas.openxmlformats.org/officeDocument/2006/relationships/image" Target="../media/image3.png"/><Relationship Id="rId5" Type="http://schemas.openxmlformats.org/officeDocument/2006/relationships/hyperlink" Target="https://www.kaggle.com/datasets/ahmedshahriarsakib/usa-real-estate-dataset?resource=download" TargetMode="External"/><Relationship Id="rId6"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83.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78.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72.png"/><Relationship Id="rId4" Type="http://schemas.openxmlformats.org/officeDocument/2006/relationships/hyperlink" Target="https://towardsdatascience.com/data-wrangling-with-pandas-5b0be151df4e" TargetMode="External"/><Relationship Id="rId5" Type="http://schemas.openxmlformats.org/officeDocument/2006/relationships/hyperlink" Target="https://www.anaconda.com/resources/whitepapers/state-of-data-science-report-202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6"/>
          <p:cNvSpPr txBox="1"/>
          <p:nvPr/>
        </p:nvSpPr>
        <p:spPr>
          <a:xfrm>
            <a:off x="396100" y="16915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109" name="Google Shape;109;p36"/>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10" name="Google Shape;110;p36"/>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11" name="Google Shape;111;p36"/>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12" name="Google Shape;112;p36"/>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6"/>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6"/>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6"/>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16" name="Google Shape;116;p36"/>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17" name="Google Shape;117;p36"/>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18" name="Google Shape;118;p36"/>
          <p:cNvPicPr preferRelativeResize="0"/>
          <p:nvPr/>
        </p:nvPicPr>
        <p:blipFill rotWithShape="1">
          <a:blip r:embed="rId4">
            <a:alphaModFix/>
          </a:blip>
          <a:srcRect b="20337" l="17914" r="20334" t="0"/>
          <a:stretch/>
        </p:blipFill>
        <p:spPr>
          <a:xfrm>
            <a:off x="7135525" y="798825"/>
            <a:ext cx="1069200" cy="969600"/>
          </a:xfrm>
          <a:prstGeom prst="rect">
            <a:avLst/>
          </a:prstGeom>
          <a:noFill/>
          <a:ln>
            <a:noFill/>
          </a:ln>
        </p:spPr>
      </p:pic>
      <p:pic>
        <p:nvPicPr>
          <p:cNvPr id="119" name="Google Shape;119;p36"/>
          <p:cNvPicPr preferRelativeResize="0"/>
          <p:nvPr/>
        </p:nvPicPr>
        <p:blipFill rotWithShape="1">
          <a:blip r:embed="rId5">
            <a:alphaModFix/>
          </a:blip>
          <a:srcRect b="41475" l="0" r="0" t="0"/>
          <a:stretch/>
        </p:blipFill>
        <p:spPr>
          <a:xfrm>
            <a:off x="7155963" y="2041288"/>
            <a:ext cx="1130325" cy="918899"/>
          </a:xfrm>
          <a:prstGeom prst="rect">
            <a:avLst/>
          </a:prstGeom>
          <a:noFill/>
          <a:ln>
            <a:noFill/>
          </a:ln>
        </p:spPr>
      </p:pic>
      <p:pic>
        <p:nvPicPr>
          <p:cNvPr id="120" name="Google Shape;120;p36"/>
          <p:cNvPicPr preferRelativeResize="0"/>
          <p:nvPr/>
        </p:nvPicPr>
        <p:blipFill rotWithShape="1">
          <a:blip r:embed="rId6">
            <a:alphaModFix/>
          </a:blip>
          <a:srcRect b="0" l="0" r="0" t="9313"/>
          <a:stretch/>
        </p:blipFill>
        <p:spPr>
          <a:xfrm>
            <a:off x="7186525" y="3232925"/>
            <a:ext cx="1069199" cy="96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Stack</a:t>
            </a:r>
            <a:endParaRPr b="1" sz="4000">
              <a:solidFill>
                <a:srgbClr val="EAFF6A"/>
              </a:solidFill>
              <a:latin typeface="DM Sans"/>
              <a:ea typeface="DM Sans"/>
              <a:cs typeface="DM Sans"/>
              <a:sym typeface="DM Sans"/>
            </a:endParaRPr>
          </a:p>
        </p:txBody>
      </p:sp>
      <p:pic>
        <p:nvPicPr>
          <p:cNvPr id="185" name="Google Shape;185;p45"/>
          <p:cNvPicPr preferRelativeResize="0"/>
          <p:nvPr/>
        </p:nvPicPr>
        <p:blipFill>
          <a:blip r:embed="rId3">
            <a:alphaModFix/>
          </a:blip>
          <a:stretch>
            <a:fillRect/>
          </a:stretch>
        </p:blipFill>
        <p:spPr>
          <a:xfrm>
            <a:off x="955488" y="1753451"/>
            <a:ext cx="3379141" cy="2141933"/>
          </a:xfrm>
          <a:prstGeom prst="rect">
            <a:avLst/>
          </a:prstGeom>
          <a:noFill/>
          <a:ln>
            <a:noFill/>
          </a:ln>
        </p:spPr>
      </p:pic>
      <p:pic>
        <p:nvPicPr>
          <p:cNvPr id="186" name="Google Shape;186;p45"/>
          <p:cNvPicPr preferRelativeResize="0"/>
          <p:nvPr/>
        </p:nvPicPr>
        <p:blipFill>
          <a:blip r:embed="rId4">
            <a:alphaModFix/>
          </a:blip>
          <a:stretch>
            <a:fillRect/>
          </a:stretch>
        </p:blipFill>
        <p:spPr>
          <a:xfrm>
            <a:off x="4753173" y="1753450"/>
            <a:ext cx="3379140" cy="225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Uns</a:t>
            </a:r>
            <a:r>
              <a:rPr b="1" lang="pt-BR" sz="4000">
                <a:solidFill>
                  <a:srgbClr val="EAFF6A"/>
                </a:solidFill>
                <a:latin typeface="DM Sans"/>
                <a:ea typeface="DM Sans"/>
                <a:cs typeface="DM Sans"/>
                <a:sym typeface="DM Sans"/>
              </a:rPr>
              <a:t>tack</a:t>
            </a:r>
            <a:endParaRPr b="1" sz="4000">
              <a:solidFill>
                <a:srgbClr val="EAFF6A"/>
              </a:solidFill>
              <a:latin typeface="DM Sans"/>
              <a:ea typeface="DM Sans"/>
              <a:cs typeface="DM Sans"/>
              <a:sym typeface="DM Sans"/>
            </a:endParaRPr>
          </a:p>
        </p:txBody>
      </p:sp>
      <p:pic>
        <p:nvPicPr>
          <p:cNvPr id="192" name="Google Shape;192;p46"/>
          <p:cNvPicPr preferRelativeResize="0"/>
          <p:nvPr/>
        </p:nvPicPr>
        <p:blipFill>
          <a:blip r:embed="rId3">
            <a:alphaModFix/>
          </a:blip>
          <a:stretch>
            <a:fillRect/>
          </a:stretch>
        </p:blipFill>
        <p:spPr>
          <a:xfrm>
            <a:off x="499187" y="1814550"/>
            <a:ext cx="2615808" cy="1658079"/>
          </a:xfrm>
          <a:prstGeom prst="rect">
            <a:avLst/>
          </a:prstGeom>
          <a:noFill/>
          <a:ln>
            <a:noFill/>
          </a:ln>
        </p:spPr>
      </p:pic>
      <p:pic>
        <p:nvPicPr>
          <p:cNvPr id="193" name="Google Shape;193;p46"/>
          <p:cNvPicPr preferRelativeResize="0"/>
          <p:nvPr/>
        </p:nvPicPr>
        <p:blipFill>
          <a:blip r:embed="rId4">
            <a:alphaModFix/>
          </a:blip>
          <a:stretch>
            <a:fillRect/>
          </a:stretch>
        </p:blipFill>
        <p:spPr>
          <a:xfrm>
            <a:off x="3343933" y="1814550"/>
            <a:ext cx="2615807" cy="1747675"/>
          </a:xfrm>
          <a:prstGeom prst="rect">
            <a:avLst/>
          </a:prstGeom>
          <a:noFill/>
          <a:ln>
            <a:noFill/>
          </a:ln>
        </p:spPr>
      </p:pic>
      <p:pic>
        <p:nvPicPr>
          <p:cNvPr id="194" name="Google Shape;194;p46"/>
          <p:cNvPicPr preferRelativeResize="0"/>
          <p:nvPr/>
        </p:nvPicPr>
        <p:blipFill>
          <a:blip r:embed="rId5">
            <a:alphaModFix/>
          </a:blip>
          <a:stretch>
            <a:fillRect/>
          </a:stretch>
        </p:blipFill>
        <p:spPr>
          <a:xfrm>
            <a:off x="6188678" y="1814550"/>
            <a:ext cx="2399934" cy="17476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7"/>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00" name="Google Shape;200;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01" name="Google Shape;201;p47"/>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MultiIndex</a:t>
            </a:r>
            <a:endParaRPr b="1" sz="4000">
              <a:solidFill>
                <a:schemeClr val="dk1"/>
              </a:solidFill>
              <a:latin typeface="DM Sans"/>
              <a:ea typeface="DM Sans"/>
              <a:cs typeface="DM Sans"/>
              <a:sym typeface="DM Sans"/>
            </a:endParaRPr>
          </a:p>
        </p:txBody>
      </p:sp>
      <p:sp>
        <p:nvSpPr>
          <p:cNvPr id="202" name="Google Shape;202;p47"/>
          <p:cNvSpPr txBox="1"/>
          <p:nvPr/>
        </p:nvSpPr>
        <p:spPr>
          <a:xfrm>
            <a:off x="362225" y="1781575"/>
            <a:ext cx="4167300" cy="143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O MultiIndex permite que você crie índices compostos, ou seja, índices que consistem em mais de um nível, o que pode ser muito útil para lidar com dados complexos e hierárquicos. Podendo ser muito complexos, dependendo da natureza dos seus dados. </a:t>
            </a:r>
            <a:endParaRPr sz="1350">
              <a:solidFill>
                <a:schemeClr val="dk1"/>
              </a:solidFill>
              <a:latin typeface="DM Sans"/>
              <a:ea typeface="DM Sans"/>
              <a:cs typeface="DM Sans"/>
              <a:sym typeface="DM Sans"/>
            </a:endParaRPr>
          </a:p>
        </p:txBody>
      </p:sp>
      <p:pic>
        <p:nvPicPr>
          <p:cNvPr id="203" name="Google Shape;203;p47"/>
          <p:cNvPicPr preferRelativeResize="0"/>
          <p:nvPr/>
        </p:nvPicPr>
        <p:blipFill>
          <a:blip r:embed="rId5">
            <a:alphaModFix/>
          </a:blip>
          <a:stretch>
            <a:fillRect/>
          </a:stretch>
        </p:blipFill>
        <p:spPr>
          <a:xfrm>
            <a:off x="4794046" y="1545475"/>
            <a:ext cx="3478701" cy="2205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8"/>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Explode</a:t>
            </a:r>
            <a:endParaRPr b="1" sz="4000">
              <a:solidFill>
                <a:srgbClr val="EAFF6A"/>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9"/>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14" name="Google Shape;214;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5" name="Google Shape;215;p49"/>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Explode</a:t>
            </a:r>
            <a:endParaRPr b="1" sz="4000">
              <a:solidFill>
                <a:schemeClr val="dk1"/>
              </a:solidFill>
              <a:latin typeface="DM Sans"/>
              <a:ea typeface="DM Sans"/>
              <a:cs typeface="DM Sans"/>
              <a:sym typeface="DM Sans"/>
            </a:endParaRPr>
          </a:p>
        </p:txBody>
      </p:sp>
      <p:sp>
        <p:nvSpPr>
          <p:cNvPr id="216" name="Google Shape;216;p49"/>
          <p:cNvSpPr txBox="1"/>
          <p:nvPr/>
        </p:nvSpPr>
        <p:spPr>
          <a:xfrm>
            <a:off x="362225" y="1781575"/>
            <a:ext cx="4167300" cy="1947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usada para transformar listas (ou outras estruturas de dados semelhantes a listas) que estão contidas em uma coluna do DataFrame em linhas separadas, replicando os valores das outras colunas correspondentes.</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17" name="Google Shape;217;p49"/>
          <p:cNvPicPr preferRelativeResize="0"/>
          <p:nvPr/>
        </p:nvPicPr>
        <p:blipFill>
          <a:blip r:embed="rId5">
            <a:alphaModFix/>
          </a:blip>
          <a:stretch>
            <a:fillRect/>
          </a:stretch>
        </p:blipFill>
        <p:spPr>
          <a:xfrm>
            <a:off x="4726524" y="2291233"/>
            <a:ext cx="1653114" cy="1948671"/>
          </a:xfrm>
          <a:prstGeom prst="rect">
            <a:avLst/>
          </a:prstGeom>
          <a:noFill/>
          <a:ln>
            <a:noFill/>
          </a:ln>
        </p:spPr>
      </p:pic>
      <p:pic>
        <p:nvPicPr>
          <p:cNvPr id="218" name="Google Shape;218;p49"/>
          <p:cNvPicPr preferRelativeResize="0"/>
          <p:nvPr/>
        </p:nvPicPr>
        <p:blipFill>
          <a:blip r:embed="rId6">
            <a:alphaModFix/>
          </a:blip>
          <a:stretch>
            <a:fillRect/>
          </a:stretch>
        </p:blipFill>
        <p:spPr>
          <a:xfrm>
            <a:off x="6576638" y="1270250"/>
            <a:ext cx="2011986" cy="2969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50"/>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Pivot</a:t>
            </a:r>
            <a:endParaRPr b="1" sz="4000">
              <a:solidFill>
                <a:srgbClr val="EAFF6A"/>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51"/>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29" name="Google Shape;229;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0" name="Google Shape;230;p51"/>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Pivot</a:t>
            </a:r>
            <a:endParaRPr b="1" sz="4000">
              <a:solidFill>
                <a:schemeClr val="dk1"/>
              </a:solidFill>
              <a:latin typeface="DM Sans"/>
              <a:ea typeface="DM Sans"/>
              <a:cs typeface="DM Sans"/>
              <a:sym typeface="DM Sans"/>
            </a:endParaRPr>
          </a:p>
        </p:txBody>
      </p:sp>
      <p:sp>
        <p:nvSpPr>
          <p:cNvPr id="231" name="Google Shape;231;p51"/>
          <p:cNvSpPr txBox="1"/>
          <p:nvPr/>
        </p:nvSpPr>
        <p:spPr>
          <a:xfrm>
            <a:off x="362225" y="1781575"/>
            <a:ext cx="4167300" cy="143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A função </a:t>
            </a:r>
            <a:r>
              <a:rPr b="1" lang="pt-BR" sz="1350">
                <a:solidFill>
                  <a:schemeClr val="dk1"/>
                </a:solidFill>
                <a:highlight>
                  <a:srgbClr val="EAFF6A"/>
                </a:highlight>
                <a:latin typeface="DM Sans"/>
                <a:ea typeface="DM Sans"/>
                <a:cs typeface="DM Sans"/>
                <a:sym typeface="DM Sans"/>
              </a:rPr>
              <a:t>pivot() </a:t>
            </a:r>
            <a:r>
              <a:rPr lang="pt-BR" sz="1350">
                <a:solidFill>
                  <a:schemeClr val="dk1"/>
                </a:solidFill>
                <a:latin typeface="DM Sans"/>
                <a:ea typeface="DM Sans"/>
                <a:cs typeface="DM Sans"/>
                <a:sym typeface="DM Sans"/>
              </a:rPr>
              <a:t>retorna um novo DataFrame com a estrutura pivotada, onde os valores únicos da coluna especificada em columns se tornam as colunas distintas, e os valores da coluna especificada em values são distribuídos nessas colunas.</a:t>
            </a:r>
            <a:endParaRPr sz="1350">
              <a:solidFill>
                <a:schemeClr val="dk1"/>
              </a:solidFill>
              <a:latin typeface="DM Sans"/>
              <a:ea typeface="DM Sans"/>
              <a:cs typeface="DM Sans"/>
              <a:sym typeface="DM Sans"/>
            </a:endParaRPr>
          </a:p>
        </p:txBody>
      </p:sp>
      <p:pic>
        <p:nvPicPr>
          <p:cNvPr id="232" name="Google Shape;232;p51"/>
          <p:cNvPicPr preferRelativeResize="0"/>
          <p:nvPr/>
        </p:nvPicPr>
        <p:blipFill>
          <a:blip r:embed="rId5">
            <a:alphaModFix/>
          </a:blip>
          <a:stretch>
            <a:fillRect/>
          </a:stretch>
        </p:blipFill>
        <p:spPr>
          <a:xfrm>
            <a:off x="5484850" y="709441"/>
            <a:ext cx="2401354" cy="1760730"/>
          </a:xfrm>
          <a:prstGeom prst="rect">
            <a:avLst/>
          </a:prstGeom>
          <a:noFill/>
          <a:ln>
            <a:noFill/>
          </a:ln>
        </p:spPr>
      </p:pic>
      <p:pic>
        <p:nvPicPr>
          <p:cNvPr id="233" name="Google Shape;233;p51"/>
          <p:cNvPicPr preferRelativeResize="0"/>
          <p:nvPr/>
        </p:nvPicPr>
        <p:blipFill>
          <a:blip r:embed="rId6">
            <a:alphaModFix/>
          </a:blip>
          <a:stretch>
            <a:fillRect/>
          </a:stretch>
        </p:blipFill>
        <p:spPr>
          <a:xfrm>
            <a:off x="5484852" y="2571800"/>
            <a:ext cx="2197386" cy="1962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52"/>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39" name="Google Shape;239;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0" name="Google Shape;240;p52"/>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Pivot_table</a:t>
            </a:r>
            <a:endParaRPr b="1" sz="4000">
              <a:solidFill>
                <a:schemeClr val="dk1"/>
              </a:solidFill>
              <a:latin typeface="DM Sans"/>
              <a:ea typeface="DM Sans"/>
              <a:cs typeface="DM Sans"/>
              <a:sym typeface="DM Sans"/>
            </a:endParaRPr>
          </a:p>
        </p:txBody>
      </p:sp>
      <p:sp>
        <p:nvSpPr>
          <p:cNvPr id="241" name="Google Shape;241;p52"/>
          <p:cNvSpPr txBox="1"/>
          <p:nvPr/>
        </p:nvSpPr>
        <p:spPr>
          <a:xfrm>
            <a:off x="362225" y="1781575"/>
            <a:ext cx="4167300" cy="184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A função </a:t>
            </a:r>
            <a:r>
              <a:rPr b="1" lang="pt-BR" sz="1350">
                <a:solidFill>
                  <a:schemeClr val="dk1"/>
                </a:solidFill>
                <a:highlight>
                  <a:srgbClr val="EAFF6A"/>
                </a:highlight>
                <a:latin typeface="DM Sans"/>
                <a:ea typeface="DM Sans"/>
                <a:cs typeface="DM Sans"/>
                <a:sym typeface="DM Sans"/>
              </a:rPr>
              <a:t>pivot_table()</a:t>
            </a:r>
            <a:r>
              <a:rPr lang="pt-BR" sz="1350">
                <a:solidFill>
                  <a:schemeClr val="dk1"/>
                </a:solidFill>
                <a:latin typeface="DM Sans"/>
                <a:ea typeface="DM Sans"/>
                <a:cs typeface="DM Sans"/>
                <a:sym typeface="DM Sans"/>
              </a:rPr>
              <a:t> permite calcular agregações de dados com base em uma ou mais colunas do DataFrame, fornecendo uma visão resumida dos dados em formato de tabela. É útil quando você precisa resumir e analisar dados de forma mais detalhada, agrupando-os e realizando cálculos de agregação com base em colunas específicas.</a:t>
            </a:r>
            <a:endParaRPr sz="1350">
              <a:solidFill>
                <a:schemeClr val="dk1"/>
              </a:solidFill>
              <a:latin typeface="DM Sans"/>
              <a:ea typeface="DM Sans"/>
              <a:cs typeface="DM Sans"/>
              <a:sym typeface="DM Sans"/>
            </a:endParaRPr>
          </a:p>
        </p:txBody>
      </p:sp>
      <p:pic>
        <p:nvPicPr>
          <p:cNvPr id="242" name="Google Shape;242;p52"/>
          <p:cNvPicPr preferRelativeResize="0"/>
          <p:nvPr/>
        </p:nvPicPr>
        <p:blipFill>
          <a:blip r:embed="rId5">
            <a:alphaModFix/>
          </a:blip>
          <a:stretch>
            <a:fillRect/>
          </a:stretch>
        </p:blipFill>
        <p:spPr>
          <a:xfrm>
            <a:off x="6290488" y="780875"/>
            <a:ext cx="1236790" cy="1790875"/>
          </a:xfrm>
          <a:prstGeom prst="rect">
            <a:avLst/>
          </a:prstGeom>
          <a:noFill/>
          <a:ln>
            <a:noFill/>
          </a:ln>
        </p:spPr>
      </p:pic>
      <p:pic>
        <p:nvPicPr>
          <p:cNvPr id="243" name="Google Shape;243;p52"/>
          <p:cNvPicPr preferRelativeResize="0"/>
          <p:nvPr/>
        </p:nvPicPr>
        <p:blipFill>
          <a:blip r:embed="rId6">
            <a:alphaModFix/>
          </a:blip>
          <a:stretch>
            <a:fillRect/>
          </a:stretch>
        </p:blipFill>
        <p:spPr>
          <a:xfrm>
            <a:off x="4712576" y="2832825"/>
            <a:ext cx="4010574" cy="13306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3"/>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Tipos de dados</a:t>
            </a:r>
            <a:endParaRPr b="1" sz="4000">
              <a:solidFill>
                <a:srgbClr val="EAFF6A"/>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Tipos de dados</a:t>
            </a:r>
            <a:endParaRPr b="1" sz="4000">
              <a:solidFill>
                <a:srgbClr val="EAFF6A"/>
              </a:solidFill>
              <a:latin typeface="DM Sans"/>
              <a:ea typeface="DM Sans"/>
              <a:cs typeface="DM Sans"/>
              <a:sym typeface="DM Sans"/>
            </a:endParaRPr>
          </a:p>
        </p:txBody>
      </p:sp>
      <p:sp>
        <p:nvSpPr>
          <p:cNvPr id="254" name="Google Shape;254;p54"/>
          <p:cNvSpPr txBox="1"/>
          <p:nvPr/>
        </p:nvSpPr>
        <p:spPr>
          <a:xfrm>
            <a:off x="2649452" y="1383325"/>
            <a:ext cx="30192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Verificamos o tipo de dado da coluna usando </a:t>
            </a:r>
            <a:r>
              <a:rPr b="1" lang="pt-BR" sz="1350">
                <a:solidFill>
                  <a:schemeClr val="dk1"/>
                </a:solidFill>
                <a:highlight>
                  <a:srgbClr val="EAFF6A"/>
                </a:highlight>
                <a:latin typeface="DM Sans"/>
                <a:ea typeface="DM Sans"/>
                <a:cs typeface="DM Sans"/>
                <a:sym typeface="DM Sans"/>
              </a:rPr>
              <a:t>dtypes:</a:t>
            </a:r>
            <a:endParaRPr sz="1350">
              <a:solidFill>
                <a:schemeClr val="lt1"/>
              </a:solidFill>
              <a:latin typeface="DM Sans"/>
              <a:ea typeface="DM Sans"/>
              <a:cs typeface="DM Sans"/>
              <a:sym typeface="DM Sans"/>
            </a:endParaRPr>
          </a:p>
        </p:txBody>
      </p:sp>
      <p:sp>
        <p:nvSpPr>
          <p:cNvPr id="255" name="Google Shape;255;p54"/>
          <p:cNvSpPr txBox="1"/>
          <p:nvPr/>
        </p:nvSpPr>
        <p:spPr>
          <a:xfrm>
            <a:off x="5484575" y="1358425"/>
            <a:ext cx="33222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b="1" lang="pt-BR" sz="1350">
                <a:solidFill>
                  <a:schemeClr val="dk1"/>
                </a:solidFill>
                <a:highlight>
                  <a:srgbClr val="EAFF6A"/>
                </a:highlight>
                <a:latin typeface="DM Sans"/>
                <a:ea typeface="DM Sans"/>
                <a:cs typeface="DM Sans"/>
                <a:sym typeface="DM Sans"/>
              </a:rPr>
              <a:t>astype()</a:t>
            </a:r>
            <a:r>
              <a:rPr lang="pt-BR" sz="1350">
                <a:solidFill>
                  <a:schemeClr val="lt1"/>
                </a:solidFill>
                <a:latin typeface="DM Sans"/>
                <a:ea typeface="DM Sans"/>
                <a:cs typeface="DM Sans"/>
                <a:sym typeface="DM Sans"/>
              </a:rPr>
              <a:t> é usada para alterar o tipo de dado de uma coluna. Ela permite converter uma coluna para um tipo de dado diferente, como inteiro, ponto flutuante, string, data, entre outros.</a:t>
            </a:r>
            <a:endParaRPr sz="1350">
              <a:solidFill>
                <a:schemeClr val="lt1"/>
              </a:solidFill>
              <a:latin typeface="DM Sans"/>
              <a:ea typeface="DM Sans"/>
              <a:cs typeface="DM Sans"/>
              <a:sym typeface="DM Sans"/>
            </a:endParaRPr>
          </a:p>
        </p:txBody>
      </p:sp>
      <p:pic>
        <p:nvPicPr>
          <p:cNvPr id="256" name="Google Shape;256;p54"/>
          <p:cNvPicPr preferRelativeResize="0"/>
          <p:nvPr/>
        </p:nvPicPr>
        <p:blipFill>
          <a:blip r:embed="rId3">
            <a:alphaModFix/>
          </a:blip>
          <a:stretch>
            <a:fillRect/>
          </a:stretch>
        </p:blipFill>
        <p:spPr>
          <a:xfrm>
            <a:off x="1047150" y="3048943"/>
            <a:ext cx="1602301" cy="1339043"/>
          </a:xfrm>
          <a:prstGeom prst="rect">
            <a:avLst/>
          </a:prstGeom>
          <a:noFill/>
          <a:ln>
            <a:noFill/>
          </a:ln>
        </p:spPr>
      </p:pic>
      <p:pic>
        <p:nvPicPr>
          <p:cNvPr id="257" name="Google Shape;257;p54"/>
          <p:cNvPicPr preferRelativeResize="0"/>
          <p:nvPr/>
        </p:nvPicPr>
        <p:blipFill>
          <a:blip r:embed="rId4">
            <a:alphaModFix/>
          </a:blip>
          <a:stretch>
            <a:fillRect/>
          </a:stretch>
        </p:blipFill>
        <p:spPr>
          <a:xfrm>
            <a:off x="3315163" y="2920050"/>
            <a:ext cx="1791675" cy="1596825"/>
          </a:xfrm>
          <a:prstGeom prst="rect">
            <a:avLst/>
          </a:prstGeom>
          <a:noFill/>
          <a:ln>
            <a:noFill/>
          </a:ln>
        </p:spPr>
      </p:pic>
      <p:pic>
        <p:nvPicPr>
          <p:cNvPr id="258" name="Google Shape;258;p54"/>
          <p:cNvPicPr preferRelativeResize="0"/>
          <p:nvPr/>
        </p:nvPicPr>
        <p:blipFill>
          <a:blip r:embed="rId5">
            <a:alphaModFix/>
          </a:blip>
          <a:stretch>
            <a:fillRect/>
          </a:stretch>
        </p:blipFill>
        <p:spPr>
          <a:xfrm>
            <a:off x="5772575" y="2750700"/>
            <a:ext cx="2746201" cy="1766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27" name="Google Shape;127;p3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28" name="Google Shape;128;p3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5"/>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Missing values</a:t>
            </a:r>
            <a:endParaRPr b="1" sz="4000">
              <a:solidFill>
                <a:srgbClr val="EAFF6A"/>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6"/>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69" name="Google Shape;269;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0" name="Google Shape;270;p56"/>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a:t>
            </a:r>
            <a:endParaRPr b="1" sz="4000">
              <a:solidFill>
                <a:schemeClr val="dk1"/>
              </a:solidFill>
              <a:latin typeface="DM Sans"/>
              <a:ea typeface="DM Sans"/>
              <a:cs typeface="DM Sans"/>
              <a:sym typeface="DM Sans"/>
            </a:endParaRPr>
          </a:p>
        </p:txBody>
      </p:sp>
      <p:sp>
        <p:nvSpPr>
          <p:cNvPr id="271" name="Google Shape;271;p56"/>
          <p:cNvSpPr txBox="1"/>
          <p:nvPr/>
        </p:nvSpPr>
        <p:spPr>
          <a:xfrm>
            <a:off x="362225" y="1781575"/>
            <a:ext cx="4119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lang="pt-BR" sz="1350">
                <a:solidFill>
                  <a:schemeClr val="dk1"/>
                </a:solidFill>
                <a:latin typeface="DM Sans"/>
                <a:ea typeface="DM Sans"/>
                <a:cs typeface="DM Sans"/>
                <a:sym typeface="DM Sans"/>
              </a:rPr>
              <a:t>Missing values, ou </a:t>
            </a:r>
            <a:r>
              <a:rPr b="1" lang="pt-BR" sz="1350">
                <a:solidFill>
                  <a:schemeClr val="dk1"/>
                </a:solidFill>
                <a:latin typeface="DM Sans"/>
                <a:ea typeface="DM Sans"/>
                <a:cs typeface="DM Sans"/>
                <a:sym typeface="DM Sans"/>
              </a:rPr>
              <a:t>valores ausentes</a:t>
            </a:r>
            <a:r>
              <a:rPr lang="pt-BR" sz="1350">
                <a:solidFill>
                  <a:schemeClr val="dk1"/>
                </a:solidFill>
                <a:latin typeface="DM Sans"/>
                <a:ea typeface="DM Sans"/>
                <a:cs typeface="DM Sans"/>
                <a:sym typeface="DM Sans"/>
              </a:rPr>
              <a:t>, referem-se à ausência de dados em uma estrutura de dados. A presença de missing values em conjuntos de dados pode afetar análises estatísticas, modelagem e visualização, uma vez que esses valores ausentes podem distorcer as estimativas e resultados.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72" name="Google Shape;272;p56"/>
          <p:cNvPicPr preferRelativeResize="0"/>
          <p:nvPr/>
        </p:nvPicPr>
        <p:blipFill>
          <a:blip r:embed="rId5">
            <a:alphaModFix/>
          </a:blip>
          <a:stretch>
            <a:fillRect/>
          </a:stretch>
        </p:blipFill>
        <p:spPr>
          <a:xfrm>
            <a:off x="4529525" y="1778887"/>
            <a:ext cx="4367476" cy="2357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57"/>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278" name="Google Shape;278;p5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9" name="Google Shape;279;p57"/>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a:t>
            </a:r>
            <a:endParaRPr b="1" sz="4000">
              <a:solidFill>
                <a:schemeClr val="dk1"/>
              </a:solidFill>
              <a:latin typeface="DM Sans"/>
              <a:ea typeface="DM Sans"/>
              <a:cs typeface="DM Sans"/>
              <a:sym typeface="DM Sans"/>
            </a:endParaRPr>
          </a:p>
        </p:txBody>
      </p:sp>
      <p:sp>
        <p:nvSpPr>
          <p:cNvPr id="280" name="Google Shape;280;p57"/>
          <p:cNvSpPr txBox="1"/>
          <p:nvPr/>
        </p:nvSpPr>
        <p:spPr>
          <a:xfrm>
            <a:off x="362225" y="1720175"/>
            <a:ext cx="4119600" cy="301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Existem várias formas pelas quais missing values podem ocorrer, entre elas:</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Dados não coletados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Erros de entrada de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Falhas em sensores ou instrumentos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Problemas de integridade (corrupção dos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Dados não disponíveis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Falhas de processamento ou extração (Joins)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Valores nulos em bases de dados relacionais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Missing values</a:t>
            </a:r>
            <a:endParaRPr b="1" sz="4000">
              <a:solidFill>
                <a:srgbClr val="EAFF6A"/>
              </a:solidFill>
              <a:latin typeface="DM Sans"/>
              <a:ea typeface="DM Sans"/>
              <a:cs typeface="DM Sans"/>
              <a:sym typeface="DM Sans"/>
            </a:endParaRPr>
          </a:p>
        </p:txBody>
      </p:sp>
      <p:sp>
        <p:nvSpPr>
          <p:cNvPr id="286" name="Google Shape;286;p58"/>
          <p:cNvSpPr txBox="1"/>
          <p:nvPr/>
        </p:nvSpPr>
        <p:spPr>
          <a:xfrm>
            <a:off x="473350" y="1419800"/>
            <a:ext cx="36333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Use os métodos </a:t>
            </a:r>
            <a:r>
              <a:rPr b="1" lang="pt-BR" sz="1350">
                <a:solidFill>
                  <a:schemeClr val="dk1"/>
                </a:solidFill>
                <a:highlight>
                  <a:srgbClr val="EAFF6A"/>
                </a:highlight>
                <a:latin typeface="DM Sans"/>
                <a:ea typeface="DM Sans"/>
                <a:cs typeface="DM Sans"/>
                <a:sym typeface="DM Sans"/>
              </a:rPr>
              <a:t>isna()</a:t>
            </a:r>
            <a:r>
              <a:rPr lang="pt-BR" sz="1350">
                <a:solidFill>
                  <a:schemeClr val="lt1"/>
                </a:solidFill>
                <a:latin typeface="DM Sans"/>
                <a:ea typeface="DM Sans"/>
                <a:cs typeface="DM Sans"/>
                <a:sym typeface="DM Sans"/>
              </a:rPr>
              <a:t> ou </a:t>
            </a:r>
            <a:r>
              <a:rPr b="1" lang="pt-BR" sz="1350">
                <a:solidFill>
                  <a:schemeClr val="dk1"/>
                </a:solidFill>
                <a:highlight>
                  <a:srgbClr val="EAFF6A"/>
                </a:highlight>
                <a:latin typeface="DM Sans"/>
                <a:ea typeface="DM Sans"/>
                <a:cs typeface="DM Sans"/>
                <a:sym typeface="DM Sans"/>
              </a:rPr>
              <a:t>isnull() </a:t>
            </a:r>
            <a:r>
              <a:rPr lang="pt-BR" sz="1350">
                <a:solidFill>
                  <a:schemeClr val="lt1"/>
                </a:solidFill>
                <a:latin typeface="DM Sans"/>
                <a:ea typeface="DM Sans"/>
                <a:cs typeface="DM Sans"/>
                <a:sym typeface="DM Sans"/>
              </a:rPr>
              <a:t>para identificar células que contêm missing value</a:t>
            </a:r>
            <a:endParaRPr sz="1350">
              <a:solidFill>
                <a:schemeClr val="lt1"/>
              </a:solidFill>
              <a:latin typeface="DM Sans"/>
              <a:ea typeface="DM Sans"/>
              <a:cs typeface="DM Sans"/>
              <a:sym typeface="DM Sans"/>
            </a:endParaRPr>
          </a:p>
        </p:txBody>
      </p:sp>
      <p:pic>
        <p:nvPicPr>
          <p:cNvPr id="287" name="Google Shape;287;p58"/>
          <p:cNvPicPr preferRelativeResize="0"/>
          <p:nvPr/>
        </p:nvPicPr>
        <p:blipFill>
          <a:blip r:embed="rId3">
            <a:alphaModFix/>
          </a:blip>
          <a:stretch>
            <a:fillRect/>
          </a:stretch>
        </p:blipFill>
        <p:spPr>
          <a:xfrm>
            <a:off x="948600" y="2415752"/>
            <a:ext cx="1495243" cy="2101795"/>
          </a:xfrm>
          <a:prstGeom prst="rect">
            <a:avLst/>
          </a:prstGeom>
          <a:noFill/>
          <a:ln>
            <a:noFill/>
          </a:ln>
        </p:spPr>
      </p:pic>
      <p:pic>
        <p:nvPicPr>
          <p:cNvPr id="288" name="Google Shape;288;p58"/>
          <p:cNvPicPr preferRelativeResize="0"/>
          <p:nvPr/>
        </p:nvPicPr>
        <p:blipFill>
          <a:blip r:embed="rId4">
            <a:alphaModFix/>
          </a:blip>
          <a:stretch>
            <a:fillRect/>
          </a:stretch>
        </p:blipFill>
        <p:spPr>
          <a:xfrm>
            <a:off x="2843825" y="2350775"/>
            <a:ext cx="1394029" cy="2231750"/>
          </a:xfrm>
          <a:prstGeom prst="rect">
            <a:avLst/>
          </a:prstGeom>
          <a:noFill/>
          <a:ln>
            <a:noFill/>
          </a:ln>
        </p:spPr>
      </p:pic>
      <p:pic>
        <p:nvPicPr>
          <p:cNvPr id="289" name="Google Shape;289;p58"/>
          <p:cNvPicPr preferRelativeResize="0"/>
          <p:nvPr/>
        </p:nvPicPr>
        <p:blipFill>
          <a:blip r:embed="rId5">
            <a:alphaModFix/>
          </a:blip>
          <a:stretch>
            <a:fillRect/>
          </a:stretch>
        </p:blipFill>
        <p:spPr>
          <a:xfrm>
            <a:off x="4637837" y="2408478"/>
            <a:ext cx="2367963" cy="21163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Missing values</a:t>
            </a:r>
            <a:endParaRPr b="1" sz="4000">
              <a:solidFill>
                <a:srgbClr val="EAFF6A"/>
              </a:solidFill>
              <a:latin typeface="DM Sans"/>
              <a:ea typeface="DM Sans"/>
              <a:cs typeface="DM Sans"/>
              <a:sym typeface="DM Sans"/>
            </a:endParaRPr>
          </a:p>
        </p:txBody>
      </p:sp>
      <p:sp>
        <p:nvSpPr>
          <p:cNvPr id="295" name="Google Shape;295;p59"/>
          <p:cNvSpPr txBox="1"/>
          <p:nvPr/>
        </p:nvSpPr>
        <p:spPr>
          <a:xfrm>
            <a:off x="473350" y="1419800"/>
            <a:ext cx="36333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Com o método</a:t>
            </a:r>
            <a:r>
              <a:rPr b="1" lang="pt-BR" sz="1350">
                <a:solidFill>
                  <a:schemeClr val="dk1"/>
                </a:solidFill>
                <a:highlight>
                  <a:srgbClr val="EAFF6A"/>
                </a:highlight>
                <a:latin typeface="DM Sans"/>
                <a:ea typeface="DM Sans"/>
                <a:cs typeface="DM Sans"/>
                <a:sym typeface="DM Sans"/>
              </a:rPr>
              <a:t> info() </a:t>
            </a:r>
            <a:r>
              <a:rPr lang="pt-BR" sz="1350">
                <a:solidFill>
                  <a:schemeClr val="lt1"/>
                </a:solidFill>
                <a:latin typeface="DM Sans"/>
                <a:ea typeface="DM Sans"/>
                <a:cs typeface="DM Sans"/>
                <a:sym typeface="DM Sans"/>
              </a:rPr>
              <a:t>temos informações da quantidade de missing values e o tipo das variáveis. </a:t>
            </a:r>
            <a:endParaRPr sz="1350">
              <a:solidFill>
                <a:schemeClr val="lt1"/>
              </a:solidFill>
              <a:latin typeface="DM Sans"/>
              <a:ea typeface="DM Sans"/>
              <a:cs typeface="DM Sans"/>
              <a:sym typeface="DM Sans"/>
            </a:endParaRPr>
          </a:p>
        </p:txBody>
      </p:sp>
      <p:pic>
        <p:nvPicPr>
          <p:cNvPr id="296" name="Google Shape;296;p59"/>
          <p:cNvPicPr preferRelativeResize="0"/>
          <p:nvPr/>
        </p:nvPicPr>
        <p:blipFill>
          <a:blip r:embed="rId3">
            <a:alphaModFix/>
          </a:blip>
          <a:stretch>
            <a:fillRect/>
          </a:stretch>
        </p:blipFill>
        <p:spPr>
          <a:xfrm>
            <a:off x="996350" y="2331294"/>
            <a:ext cx="1586364" cy="2229899"/>
          </a:xfrm>
          <a:prstGeom prst="rect">
            <a:avLst/>
          </a:prstGeom>
          <a:noFill/>
          <a:ln>
            <a:noFill/>
          </a:ln>
        </p:spPr>
      </p:pic>
      <p:grpSp>
        <p:nvGrpSpPr>
          <p:cNvPr id="297" name="Google Shape;297;p59"/>
          <p:cNvGrpSpPr/>
          <p:nvPr/>
        </p:nvGrpSpPr>
        <p:grpSpPr>
          <a:xfrm>
            <a:off x="3210659" y="2289364"/>
            <a:ext cx="2901556" cy="2313508"/>
            <a:chOff x="3478350" y="1711688"/>
            <a:chExt cx="3520451" cy="2806975"/>
          </a:xfrm>
        </p:grpSpPr>
        <p:pic>
          <p:nvPicPr>
            <p:cNvPr id="298" name="Google Shape;298;p59"/>
            <p:cNvPicPr preferRelativeResize="0"/>
            <p:nvPr/>
          </p:nvPicPr>
          <p:blipFill>
            <a:blip r:embed="rId4">
              <a:alphaModFix/>
            </a:blip>
            <a:stretch>
              <a:fillRect/>
            </a:stretch>
          </p:blipFill>
          <p:spPr>
            <a:xfrm>
              <a:off x="3478350" y="1711688"/>
              <a:ext cx="3520451" cy="2806975"/>
            </a:xfrm>
            <a:prstGeom prst="rect">
              <a:avLst/>
            </a:prstGeom>
            <a:noFill/>
            <a:ln>
              <a:noFill/>
            </a:ln>
          </p:spPr>
        </p:pic>
        <p:cxnSp>
          <p:nvCxnSpPr>
            <p:cNvPr id="299" name="Google Shape;299;p59"/>
            <p:cNvCxnSpPr/>
            <p:nvPr/>
          </p:nvCxnSpPr>
          <p:spPr>
            <a:xfrm>
              <a:off x="4574900" y="2908675"/>
              <a:ext cx="783900" cy="0"/>
            </a:xfrm>
            <a:prstGeom prst="straightConnector1">
              <a:avLst/>
            </a:prstGeom>
            <a:noFill/>
            <a:ln cap="flat" cmpd="sng" w="19050">
              <a:solidFill>
                <a:srgbClr val="FF0000"/>
              </a:solidFill>
              <a:prstDash val="solid"/>
              <a:round/>
              <a:headEnd len="med" w="med" type="none"/>
              <a:tailEnd len="med" w="med" type="none"/>
            </a:ln>
          </p:spPr>
        </p:cxnSp>
        <p:sp>
          <p:nvSpPr>
            <p:cNvPr id="300" name="Google Shape;300;p59"/>
            <p:cNvSpPr/>
            <p:nvPr/>
          </p:nvSpPr>
          <p:spPr>
            <a:xfrm>
              <a:off x="4632950" y="3460200"/>
              <a:ext cx="972600" cy="57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Missing values</a:t>
            </a:r>
            <a:endParaRPr b="1" sz="4000">
              <a:solidFill>
                <a:srgbClr val="EAFF6A"/>
              </a:solidFill>
              <a:latin typeface="DM Sans"/>
              <a:ea typeface="DM Sans"/>
              <a:cs typeface="DM Sans"/>
              <a:sym typeface="DM Sans"/>
            </a:endParaRPr>
          </a:p>
        </p:txBody>
      </p:sp>
      <p:sp>
        <p:nvSpPr>
          <p:cNvPr id="306" name="Google Shape;306;p60"/>
          <p:cNvSpPr txBox="1"/>
          <p:nvPr/>
        </p:nvSpPr>
        <p:spPr>
          <a:xfrm>
            <a:off x="473350" y="1419800"/>
            <a:ext cx="36333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Use o método </a:t>
            </a:r>
            <a:r>
              <a:rPr b="1" lang="pt-BR" sz="1350">
                <a:solidFill>
                  <a:schemeClr val="dk1"/>
                </a:solidFill>
                <a:highlight>
                  <a:srgbClr val="EAFF6A"/>
                </a:highlight>
                <a:latin typeface="DM Sans"/>
                <a:ea typeface="DM Sans"/>
                <a:cs typeface="DM Sans"/>
                <a:sym typeface="DM Sans"/>
              </a:rPr>
              <a:t>dropna() </a:t>
            </a:r>
            <a:r>
              <a:rPr lang="pt-BR" sz="1350">
                <a:solidFill>
                  <a:schemeClr val="lt1"/>
                </a:solidFill>
                <a:latin typeface="DM Sans"/>
                <a:ea typeface="DM Sans"/>
                <a:cs typeface="DM Sans"/>
                <a:sym typeface="DM Sans"/>
              </a:rPr>
              <a:t>para excluir observações que contenham pelo menos um missing value</a:t>
            </a:r>
            <a:endParaRPr sz="1350">
              <a:solidFill>
                <a:schemeClr val="lt1"/>
              </a:solidFill>
              <a:latin typeface="DM Sans"/>
              <a:ea typeface="DM Sans"/>
              <a:cs typeface="DM Sans"/>
              <a:sym typeface="DM Sans"/>
            </a:endParaRPr>
          </a:p>
        </p:txBody>
      </p:sp>
      <p:pic>
        <p:nvPicPr>
          <p:cNvPr id="307" name="Google Shape;307;p60"/>
          <p:cNvPicPr preferRelativeResize="0"/>
          <p:nvPr/>
        </p:nvPicPr>
        <p:blipFill>
          <a:blip r:embed="rId3">
            <a:alphaModFix/>
          </a:blip>
          <a:stretch>
            <a:fillRect/>
          </a:stretch>
        </p:blipFill>
        <p:spPr>
          <a:xfrm>
            <a:off x="1020300" y="2339255"/>
            <a:ext cx="1597977" cy="1977814"/>
          </a:xfrm>
          <a:prstGeom prst="rect">
            <a:avLst/>
          </a:prstGeom>
          <a:noFill/>
          <a:ln>
            <a:noFill/>
          </a:ln>
        </p:spPr>
      </p:pic>
      <p:pic>
        <p:nvPicPr>
          <p:cNvPr id="308" name="Google Shape;308;p60"/>
          <p:cNvPicPr preferRelativeResize="0"/>
          <p:nvPr/>
        </p:nvPicPr>
        <p:blipFill>
          <a:blip r:embed="rId4">
            <a:alphaModFix/>
          </a:blip>
          <a:stretch>
            <a:fillRect/>
          </a:stretch>
        </p:blipFill>
        <p:spPr>
          <a:xfrm>
            <a:off x="2737348" y="2334302"/>
            <a:ext cx="1392340" cy="1564074"/>
          </a:xfrm>
          <a:prstGeom prst="rect">
            <a:avLst/>
          </a:prstGeom>
          <a:noFill/>
          <a:ln>
            <a:noFill/>
          </a:ln>
        </p:spPr>
      </p:pic>
      <p:pic>
        <p:nvPicPr>
          <p:cNvPr id="309" name="Google Shape;309;p60"/>
          <p:cNvPicPr preferRelativeResize="0"/>
          <p:nvPr/>
        </p:nvPicPr>
        <p:blipFill>
          <a:blip r:embed="rId5">
            <a:alphaModFix/>
          </a:blip>
          <a:stretch>
            <a:fillRect/>
          </a:stretch>
        </p:blipFill>
        <p:spPr>
          <a:xfrm>
            <a:off x="4254408" y="2289376"/>
            <a:ext cx="1962830" cy="1815147"/>
          </a:xfrm>
          <a:prstGeom prst="rect">
            <a:avLst/>
          </a:prstGeom>
          <a:noFill/>
          <a:ln>
            <a:noFill/>
          </a:ln>
        </p:spPr>
      </p:pic>
      <p:pic>
        <p:nvPicPr>
          <p:cNvPr id="310" name="Google Shape;310;p60"/>
          <p:cNvPicPr preferRelativeResize="0"/>
          <p:nvPr/>
        </p:nvPicPr>
        <p:blipFill>
          <a:blip r:embed="rId6">
            <a:alphaModFix/>
          </a:blip>
          <a:stretch>
            <a:fillRect/>
          </a:stretch>
        </p:blipFill>
        <p:spPr>
          <a:xfrm>
            <a:off x="6341958" y="2289376"/>
            <a:ext cx="1781742" cy="2081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rgbClr val="EAFF6A"/>
                </a:solidFill>
                <a:latin typeface="DM Sans"/>
                <a:ea typeface="DM Sans"/>
                <a:cs typeface="DM Sans"/>
                <a:sym typeface="DM Sans"/>
              </a:rPr>
              <a:t>Missing values</a:t>
            </a:r>
            <a:endParaRPr b="1" sz="4000">
              <a:solidFill>
                <a:srgbClr val="EAFF6A"/>
              </a:solidFill>
              <a:latin typeface="DM Sans"/>
              <a:ea typeface="DM Sans"/>
              <a:cs typeface="DM Sans"/>
              <a:sym typeface="DM Sans"/>
            </a:endParaRPr>
          </a:p>
        </p:txBody>
      </p:sp>
      <p:sp>
        <p:nvSpPr>
          <p:cNvPr id="316" name="Google Shape;316;p61"/>
          <p:cNvSpPr txBox="1"/>
          <p:nvPr/>
        </p:nvSpPr>
        <p:spPr>
          <a:xfrm>
            <a:off x="473350" y="1419800"/>
            <a:ext cx="36333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Use o método </a:t>
            </a:r>
            <a:r>
              <a:rPr b="1" lang="pt-BR" sz="1350">
                <a:solidFill>
                  <a:schemeClr val="dk1"/>
                </a:solidFill>
                <a:highlight>
                  <a:srgbClr val="EAFF6A"/>
                </a:highlight>
                <a:latin typeface="DM Sans"/>
                <a:ea typeface="DM Sans"/>
                <a:cs typeface="DM Sans"/>
                <a:sym typeface="DM Sans"/>
              </a:rPr>
              <a:t>fillna() </a:t>
            </a:r>
            <a:r>
              <a:rPr lang="pt-BR" sz="1350">
                <a:solidFill>
                  <a:schemeClr val="lt1"/>
                </a:solidFill>
                <a:latin typeface="DM Sans"/>
                <a:ea typeface="DM Sans"/>
                <a:cs typeface="DM Sans"/>
                <a:sym typeface="DM Sans"/>
              </a:rPr>
              <a:t>para preencher missing values com um valor específico.</a:t>
            </a:r>
            <a:endParaRPr sz="1350">
              <a:solidFill>
                <a:schemeClr val="lt1"/>
              </a:solidFill>
              <a:latin typeface="DM Sans"/>
              <a:ea typeface="DM Sans"/>
              <a:cs typeface="DM Sans"/>
              <a:sym typeface="DM Sans"/>
            </a:endParaRPr>
          </a:p>
        </p:txBody>
      </p:sp>
      <p:pic>
        <p:nvPicPr>
          <p:cNvPr id="317" name="Google Shape;317;p61"/>
          <p:cNvPicPr preferRelativeResize="0"/>
          <p:nvPr/>
        </p:nvPicPr>
        <p:blipFill>
          <a:blip r:embed="rId3">
            <a:alphaModFix/>
          </a:blip>
          <a:stretch>
            <a:fillRect/>
          </a:stretch>
        </p:blipFill>
        <p:spPr>
          <a:xfrm>
            <a:off x="932475" y="2342129"/>
            <a:ext cx="1690053" cy="2091796"/>
          </a:xfrm>
          <a:prstGeom prst="rect">
            <a:avLst/>
          </a:prstGeom>
          <a:noFill/>
          <a:ln>
            <a:noFill/>
          </a:ln>
        </p:spPr>
      </p:pic>
      <p:pic>
        <p:nvPicPr>
          <p:cNvPr id="318" name="Google Shape;318;p61"/>
          <p:cNvPicPr preferRelativeResize="0"/>
          <p:nvPr/>
        </p:nvPicPr>
        <p:blipFill>
          <a:blip r:embed="rId4">
            <a:alphaModFix/>
          </a:blip>
          <a:stretch>
            <a:fillRect/>
          </a:stretch>
        </p:blipFill>
        <p:spPr>
          <a:xfrm>
            <a:off x="2754434" y="2339684"/>
            <a:ext cx="1466592" cy="2001154"/>
          </a:xfrm>
          <a:prstGeom prst="rect">
            <a:avLst/>
          </a:prstGeom>
          <a:noFill/>
          <a:ln>
            <a:noFill/>
          </a:ln>
        </p:spPr>
      </p:pic>
      <p:pic>
        <p:nvPicPr>
          <p:cNvPr id="319" name="Google Shape;319;p61"/>
          <p:cNvPicPr preferRelativeResize="0"/>
          <p:nvPr/>
        </p:nvPicPr>
        <p:blipFill>
          <a:blip r:embed="rId5">
            <a:alphaModFix/>
          </a:blip>
          <a:stretch>
            <a:fillRect/>
          </a:stretch>
        </p:blipFill>
        <p:spPr>
          <a:xfrm>
            <a:off x="4352935" y="2339684"/>
            <a:ext cx="1940816" cy="2091797"/>
          </a:xfrm>
          <a:prstGeom prst="rect">
            <a:avLst/>
          </a:prstGeom>
          <a:noFill/>
          <a:ln>
            <a:noFill/>
          </a:ln>
        </p:spPr>
      </p:pic>
      <p:pic>
        <p:nvPicPr>
          <p:cNvPr id="320" name="Google Shape;320;p61"/>
          <p:cNvPicPr preferRelativeResize="0"/>
          <p:nvPr/>
        </p:nvPicPr>
        <p:blipFill>
          <a:blip r:embed="rId6">
            <a:alphaModFix/>
          </a:blip>
          <a:stretch>
            <a:fillRect/>
          </a:stretch>
        </p:blipFill>
        <p:spPr>
          <a:xfrm>
            <a:off x="6371327" y="2289375"/>
            <a:ext cx="2073848" cy="20011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62"/>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26" name="Google Shape;326;p6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7" name="Google Shape;327;p62"/>
          <p:cNvSpPr txBox="1"/>
          <p:nvPr/>
        </p:nvSpPr>
        <p:spPr>
          <a:xfrm>
            <a:off x="3622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Tipos</a:t>
            </a:r>
            <a:endParaRPr b="1" sz="4000">
              <a:solidFill>
                <a:schemeClr val="dk1"/>
              </a:solidFill>
              <a:latin typeface="DM Sans"/>
              <a:ea typeface="DM Sans"/>
              <a:cs typeface="DM Sans"/>
              <a:sym typeface="DM Sans"/>
            </a:endParaRPr>
          </a:p>
        </p:txBody>
      </p:sp>
      <p:sp>
        <p:nvSpPr>
          <p:cNvPr id="328" name="Google Shape;328;p62"/>
          <p:cNvSpPr txBox="1"/>
          <p:nvPr/>
        </p:nvSpPr>
        <p:spPr>
          <a:xfrm>
            <a:off x="362225" y="1720175"/>
            <a:ext cx="41196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Existem diferentes representações para missing values, entre elas:</a:t>
            </a:r>
            <a:endParaRPr sz="135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NaN (Not a Number):</a:t>
            </a:r>
            <a:r>
              <a:rPr lang="pt-BR" sz="1350">
                <a:solidFill>
                  <a:schemeClr val="dk1"/>
                </a:solidFill>
                <a:highlight>
                  <a:schemeClr val="accent6"/>
                </a:highlight>
                <a:latin typeface="DM Sans"/>
                <a:ea typeface="DM Sans"/>
                <a:cs typeface="DM Sans"/>
                <a:sym typeface="DM Sans"/>
              </a:rPr>
              <a:t> </a:t>
            </a:r>
            <a:r>
              <a:rPr lang="pt-BR" sz="1350">
                <a:solidFill>
                  <a:schemeClr val="dk1"/>
                </a:solidFill>
                <a:latin typeface="DM Sans"/>
                <a:ea typeface="DM Sans"/>
                <a:cs typeface="DM Sans"/>
                <a:sym typeface="DM Sans"/>
              </a:rPr>
              <a:t>missing values em arrays e estruturas de dados numéricos.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None:</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O objeto é usado para representar a ausência de um valor em objetos Python em geral.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NaT (Not a Time):</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É um valor especial usado para representar missing values em objetos de data e hora (datetime).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Inf (Infinity):</a:t>
            </a:r>
            <a:r>
              <a:rPr lang="pt-BR" sz="1350">
                <a:solidFill>
                  <a:schemeClr val="dk1"/>
                </a:solidFill>
                <a:highlight>
                  <a:schemeClr val="accent6"/>
                </a:highlight>
                <a:latin typeface="DM Sans"/>
                <a:ea typeface="DM Sans"/>
                <a:cs typeface="DM Sans"/>
                <a:sym typeface="DM Sans"/>
              </a:rPr>
              <a:t> </a:t>
            </a:r>
            <a:r>
              <a:rPr lang="pt-BR" sz="1350">
                <a:solidFill>
                  <a:schemeClr val="dk1"/>
                </a:solidFill>
                <a:latin typeface="DM Sans"/>
                <a:ea typeface="DM Sans"/>
                <a:cs typeface="DM Sans"/>
                <a:sym typeface="DM Sans"/>
              </a:rPr>
              <a:t>Inf é um valor especial usado para representar infinito em cálculos numéricos.</a:t>
            </a:r>
            <a:endParaRPr sz="135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63"/>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34" name="Google Shape;334;p6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5" name="Google Shape;335;p63"/>
          <p:cNvSpPr txBox="1"/>
          <p:nvPr/>
        </p:nvSpPr>
        <p:spPr>
          <a:xfrm>
            <a:off x="3622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Tipos</a:t>
            </a:r>
            <a:endParaRPr b="1" sz="4000">
              <a:solidFill>
                <a:schemeClr val="dk1"/>
              </a:solidFill>
              <a:latin typeface="DM Sans"/>
              <a:ea typeface="DM Sans"/>
              <a:cs typeface="DM Sans"/>
              <a:sym typeface="DM Sans"/>
            </a:endParaRPr>
          </a:p>
        </p:txBody>
      </p:sp>
      <p:sp>
        <p:nvSpPr>
          <p:cNvPr id="336" name="Google Shape;336;p63"/>
          <p:cNvSpPr txBox="1"/>
          <p:nvPr/>
        </p:nvSpPr>
        <p:spPr>
          <a:xfrm>
            <a:off x="362225" y="1918000"/>
            <a:ext cx="4119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Outras formas: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-1</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9999999</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8888888</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“missing”</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“null”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“NaN”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“sem info”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64"/>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42" name="Google Shape;342;p6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3" name="Google Shape;343;p64"/>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missingno </a:t>
            </a:r>
            <a:endParaRPr b="1" sz="4000">
              <a:solidFill>
                <a:schemeClr val="dk1"/>
              </a:solidFill>
              <a:latin typeface="DM Sans"/>
              <a:ea typeface="DM Sans"/>
              <a:cs typeface="DM Sans"/>
              <a:sym typeface="DM Sans"/>
            </a:endParaRPr>
          </a:p>
        </p:txBody>
      </p:sp>
      <p:sp>
        <p:nvSpPr>
          <p:cNvPr id="344" name="Google Shape;344;p64"/>
          <p:cNvSpPr txBox="1"/>
          <p:nvPr/>
        </p:nvSpPr>
        <p:spPr>
          <a:xfrm>
            <a:off x="113850" y="4443175"/>
            <a:ext cx="4119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u="sng">
                <a:solidFill>
                  <a:schemeClr val="hlink"/>
                </a:solidFill>
                <a:latin typeface="DM Sans"/>
                <a:ea typeface="DM Sans"/>
                <a:cs typeface="DM Sans"/>
                <a:sym typeface="DM Sans"/>
                <a:hlinkClick r:id="rId5"/>
              </a:rPr>
              <a:t>https://github.com/ResidentMario/missingno</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 &gt; pip install missingno</a:t>
            </a:r>
            <a:endParaRPr sz="1350">
              <a:solidFill>
                <a:schemeClr val="dk1"/>
              </a:solidFill>
              <a:latin typeface="DM Sans"/>
              <a:ea typeface="DM Sans"/>
              <a:cs typeface="DM Sans"/>
              <a:sym typeface="DM Sans"/>
            </a:endParaRPr>
          </a:p>
        </p:txBody>
      </p:sp>
      <p:pic>
        <p:nvPicPr>
          <p:cNvPr id="345" name="Google Shape;345;p64"/>
          <p:cNvPicPr preferRelativeResize="0"/>
          <p:nvPr/>
        </p:nvPicPr>
        <p:blipFill>
          <a:blip r:embed="rId6">
            <a:alphaModFix/>
          </a:blip>
          <a:stretch>
            <a:fillRect/>
          </a:stretch>
        </p:blipFill>
        <p:spPr>
          <a:xfrm>
            <a:off x="3686724" y="1248424"/>
            <a:ext cx="4950299" cy="2646650"/>
          </a:xfrm>
          <a:prstGeom prst="rect">
            <a:avLst/>
          </a:prstGeom>
          <a:noFill/>
          <a:ln>
            <a:noFill/>
          </a:ln>
        </p:spPr>
      </p:pic>
      <p:sp>
        <p:nvSpPr>
          <p:cNvPr id="346" name="Google Shape;346;p64"/>
          <p:cNvSpPr txBox="1"/>
          <p:nvPr/>
        </p:nvSpPr>
        <p:spPr>
          <a:xfrm>
            <a:off x="362225" y="1223300"/>
            <a:ext cx="3396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O pacote missingno é uma biblioteca usada para visualizar dados ausentes (missing data). Ele fornece ferramentas para criar visualizações informativas que ajudam a identificar padrões de dados ausentes em um conjunto de dados, o que pode ser útil durante a análise exploratória de dados.</a:t>
            </a:r>
            <a:endParaRPr sz="1350">
              <a:solidFill>
                <a:schemeClr val="dk1"/>
              </a:solidFill>
              <a:latin typeface="DM Sans"/>
              <a:ea typeface="DM Sans"/>
              <a:cs typeface="DM Sans"/>
              <a:sym typeface="DM Sans"/>
            </a:endParaRPr>
          </a:p>
        </p:txBody>
      </p:sp>
      <p:pic>
        <p:nvPicPr>
          <p:cNvPr id="347" name="Google Shape;347;p64"/>
          <p:cNvPicPr preferRelativeResize="0"/>
          <p:nvPr/>
        </p:nvPicPr>
        <p:blipFill rotWithShape="1">
          <a:blip r:embed="rId7">
            <a:alphaModFix/>
          </a:blip>
          <a:srcRect b="20076" l="0" r="0" t="0"/>
          <a:stretch/>
        </p:blipFill>
        <p:spPr>
          <a:xfrm>
            <a:off x="412625" y="3284200"/>
            <a:ext cx="2902850" cy="73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34" name="Google Shape;134;p38"/>
          <p:cNvSpPr txBox="1"/>
          <p:nvPr/>
        </p:nvSpPr>
        <p:spPr>
          <a:xfrm>
            <a:off x="370675" y="2368625"/>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Duplicidades</a:t>
            </a:r>
            <a:endParaRPr sz="1350">
              <a:solidFill>
                <a:schemeClr val="lt1"/>
              </a:solidFill>
              <a:latin typeface="DM Sans"/>
              <a:ea typeface="DM Sans"/>
              <a:cs typeface="DM Sans"/>
              <a:sym typeface="DM Sans"/>
            </a:endParaRPr>
          </a:p>
        </p:txBody>
      </p:sp>
      <p:sp>
        <p:nvSpPr>
          <p:cNvPr id="135" name="Google Shape;135;p38"/>
          <p:cNvSpPr txBox="1"/>
          <p:nvPr/>
        </p:nvSpPr>
        <p:spPr>
          <a:xfrm>
            <a:off x="3243000" y="2375550"/>
            <a:ext cx="26580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Datas</a:t>
            </a:r>
            <a:endParaRPr sz="1350">
              <a:solidFill>
                <a:schemeClr val="lt1"/>
              </a:solidFill>
              <a:latin typeface="DM Sans"/>
              <a:ea typeface="DM Sans"/>
              <a:cs typeface="DM Sans"/>
              <a:sym typeface="DM Sans"/>
            </a:endParaRPr>
          </a:p>
        </p:txBody>
      </p:sp>
      <p:sp>
        <p:nvSpPr>
          <p:cNvPr id="136" name="Google Shape;136;p38"/>
          <p:cNvSpPr txBox="1"/>
          <p:nvPr/>
        </p:nvSpPr>
        <p:spPr>
          <a:xfrm>
            <a:off x="6567475" y="2375550"/>
            <a:ext cx="2109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Amostragem</a:t>
            </a:r>
            <a:endParaRPr sz="1350">
              <a:solidFill>
                <a:schemeClr val="lt1"/>
              </a:solidFill>
              <a:latin typeface="DM Sans"/>
              <a:ea typeface="DM Sans"/>
              <a:cs typeface="DM Sans"/>
              <a:sym typeface="DM Sans"/>
            </a:endParaRPr>
          </a:p>
        </p:txBody>
      </p:sp>
      <p:pic>
        <p:nvPicPr>
          <p:cNvPr id="137" name="Google Shape;137;p38"/>
          <p:cNvPicPr preferRelativeResize="0"/>
          <p:nvPr/>
        </p:nvPicPr>
        <p:blipFill>
          <a:blip r:embed="rId3">
            <a:alphaModFix/>
          </a:blip>
          <a:stretch>
            <a:fillRect/>
          </a:stretch>
        </p:blipFill>
        <p:spPr>
          <a:xfrm>
            <a:off x="474300" y="2767958"/>
            <a:ext cx="2040824" cy="1724342"/>
          </a:xfrm>
          <a:prstGeom prst="rect">
            <a:avLst/>
          </a:prstGeom>
          <a:noFill/>
          <a:ln>
            <a:noFill/>
          </a:ln>
        </p:spPr>
      </p:pic>
      <p:pic>
        <p:nvPicPr>
          <p:cNvPr id="138" name="Google Shape;138;p38"/>
          <p:cNvPicPr preferRelativeResize="0"/>
          <p:nvPr/>
        </p:nvPicPr>
        <p:blipFill rotWithShape="1">
          <a:blip r:embed="rId4">
            <a:alphaModFix/>
          </a:blip>
          <a:srcRect b="0" l="0" r="0" t="0"/>
          <a:stretch/>
        </p:blipFill>
        <p:spPr>
          <a:xfrm>
            <a:off x="2780750" y="2767950"/>
            <a:ext cx="3424274" cy="1147650"/>
          </a:xfrm>
          <a:prstGeom prst="rect">
            <a:avLst/>
          </a:prstGeom>
          <a:noFill/>
          <a:ln>
            <a:noFill/>
          </a:ln>
        </p:spPr>
      </p:pic>
      <p:pic>
        <p:nvPicPr>
          <p:cNvPr id="139" name="Google Shape;139;p38"/>
          <p:cNvPicPr preferRelativeResize="0"/>
          <p:nvPr/>
        </p:nvPicPr>
        <p:blipFill>
          <a:blip r:embed="rId5">
            <a:alphaModFix/>
          </a:blip>
          <a:stretch>
            <a:fillRect/>
          </a:stretch>
        </p:blipFill>
        <p:spPr>
          <a:xfrm>
            <a:off x="6470650" y="2767950"/>
            <a:ext cx="2324700" cy="1517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52" name="Google Shape;352;p65"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53" name="Google Shape;353;p65"/>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54" name="Google Shape;354;p65"/>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8" name="Shape 358"/>
        <p:cNvGrpSpPr/>
        <p:nvPr/>
      </p:nvGrpSpPr>
      <p:grpSpPr>
        <a:xfrm>
          <a:off x="0" y="0"/>
          <a:ext cx="0" cy="0"/>
          <a:chOff x="0" y="0"/>
          <a:chExt cx="0" cy="0"/>
        </a:xfrm>
      </p:grpSpPr>
      <p:sp>
        <p:nvSpPr>
          <p:cNvPr id="359" name="Google Shape;359;p66"/>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60" name="Google Shape;360;p66"/>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61" name="Google Shape;361;p66"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7"/>
          <p:cNvSpPr txBox="1"/>
          <p:nvPr/>
        </p:nvSpPr>
        <p:spPr>
          <a:xfrm>
            <a:off x="1100250" y="2058600"/>
            <a:ext cx="69435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Revisão:</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 Filtros, loc e iloc</a:t>
            </a:r>
            <a:endParaRPr b="1" sz="4000">
              <a:solidFill>
                <a:srgbClr val="EAFF6A"/>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68"/>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72" name="Google Shape;372;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3" name="Google Shape;373;p68"/>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Revisão: Filtros</a:t>
            </a:r>
            <a:endParaRPr b="1" sz="4000">
              <a:solidFill>
                <a:schemeClr val="dk1"/>
              </a:solidFill>
              <a:latin typeface="DM Sans"/>
              <a:ea typeface="DM Sans"/>
              <a:cs typeface="DM Sans"/>
              <a:sym typeface="DM Sans"/>
            </a:endParaRPr>
          </a:p>
        </p:txBody>
      </p:sp>
      <p:sp>
        <p:nvSpPr>
          <p:cNvPr id="374" name="Google Shape;374;p68"/>
          <p:cNvSpPr txBox="1"/>
          <p:nvPr/>
        </p:nvSpPr>
        <p:spPr>
          <a:xfrm>
            <a:off x="362225" y="1720175"/>
            <a:ext cx="4119600" cy="174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Filtrar dados com base em uma condição booleana. A condição é uma série booleana que tem o mesmo comprimento que o DataFrame e é usada para selecionar as linhas que satisfazem a condição.</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p:txBody>
      </p:sp>
      <p:pic>
        <p:nvPicPr>
          <p:cNvPr id="375" name="Google Shape;375;p68"/>
          <p:cNvPicPr preferRelativeResize="0"/>
          <p:nvPr/>
        </p:nvPicPr>
        <p:blipFill rotWithShape="1">
          <a:blip r:embed="rId5">
            <a:alphaModFix/>
          </a:blip>
          <a:srcRect b="0" l="0" r="0" t="0"/>
          <a:stretch/>
        </p:blipFill>
        <p:spPr>
          <a:xfrm>
            <a:off x="6452328" y="2761183"/>
            <a:ext cx="1896886" cy="1466242"/>
          </a:xfrm>
          <a:prstGeom prst="rect">
            <a:avLst/>
          </a:prstGeom>
          <a:noFill/>
          <a:ln>
            <a:noFill/>
          </a:ln>
        </p:spPr>
      </p:pic>
      <p:pic>
        <p:nvPicPr>
          <p:cNvPr id="376" name="Google Shape;376;p68"/>
          <p:cNvPicPr preferRelativeResize="0"/>
          <p:nvPr/>
        </p:nvPicPr>
        <p:blipFill rotWithShape="1">
          <a:blip r:embed="rId6">
            <a:alphaModFix/>
          </a:blip>
          <a:srcRect b="0" l="0" r="0" t="0"/>
          <a:stretch/>
        </p:blipFill>
        <p:spPr>
          <a:xfrm>
            <a:off x="6390175" y="1025425"/>
            <a:ext cx="2021200" cy="1586189"/>
          </a:xfrm>
          <a:prstGeom prst="rect">
            <a:avLst/>
          </a:prstGeom>
          <a:noFill/>
          <a:ln>
            <a:noFill/>
          </a:ln>
        </p:spPr>
      </p:pic>
      <p:pic>
        <p:nvPicPr>
          <p:cNvPr id="377" name="Google Shape;377;p68"/>
          <p:cNvPicPr preferRelativeResize="0"/>
          <p:nvPr/>
        </p:nvPicPr>
        <p:blipFill rotWithShape="1">
          <a:blip r:embed="rId7">
            <a:alphaModFix/>
          </a:blip>
          <a:srcRect b="0" l="0" r="0" t="0"/>
          <a:stretch/>
        </p:blipFill>
        <p:spPr>
          <a:xfrm>
            <a:off x="4958800" y="1148775"/>
            <a:ext cx="1368025" cy="1117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69"/>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83" name="Google Shape;383;p6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4" name="Google Shape;384;p69"/>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Revisão: </a:t>
            </a:r>
            <a:r>
              <a:rPr b="1" lang="pt-BR" sz="4000">
                <a:solidFill>
                  <a:schemeClr val="dk1"/>
                </a:solidFill>
                <a:latin typeface="DM Sans"/>
                <a:ea typeface="DM Sans"/>
                <a:cs typeface="DM Sans"/>
                <a:sym typeface="DM Sans"/>
              </a:rPr>
              <a:t>loc</a:t>
            </a:r>
            <a:endParaRPr b="1" sz="4000">
              <a:solidFill>
                <a:schemeClr val="dk1"/>
              </a:solidFill>
              <a:latin typeface="DM Sans"/>
              <a:ea typeface="DM Sans"/>
              <a:cs typeface="DM Sans"/>
              <a:sym typeface="DM Sans"/>
            </a:endParaRPr>
          </a:p>
        </p:txBody>
      </p:sp>
      <p:sp>
        <p:nvSpPr>
          <p:cNvPr id="385" name="Google Shape;385;p69"/>
          <p:cNvSpPr txBox="1"/>
          <p:nvPr/>
        </p:nvSpPr>
        <p:spPr>
          <a:xfrm>
            <a:off x="362225" y="1720175"/>
            <a:ext cx="4119600" cy="221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800"/>
              <a:buFont typeface="Arial"/>
              <a:buNone/>
            </a:pPr>
            <a:r>
              <a:rPr lang="pt-BR" sz="1350">
                <a:solidFill>
                  <a:schemeClr val="dk1"/>
                </a:solidFill>
                <a:latin typeface="DM Sans"/>
                <a:ea typeface="DM Sans"/>
                <a:cs typeface="DM Sans"/>
                <a:sym typeface="DM Sans"/>
              </a:rPr>
              <a:t>É usado para acessar linhas e colunas em um DataFrame usando rótulos.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1"/>
              </a:buClr>
              <a:buSzPts val="1350"/>
              <a:buFont typeface="DM Sans"/>
              <a:buChar char="●"/>
            </a:pPr>
            <a:r>
              <a:rPr b="1" lang="pt-BR" sz="1350">
                <a:solidFill>
                  <a:schemeClr val="dk1"/>
                </a:solidFill>
                <a:highlight>
                  <a:schemeClr val="accent6"/>
                </a:highlight>
                <a:latin typeface="DM Sans"/>
                <a:ea typeface="DM Sans"/>
                <a:cs typeface="DM Sans"/>
                <a:sym typeface="DM Sans"/>
              </a:rPr>
              <a:t>O primeiro parâmetro</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1"/>
              </a:buClr>
              <a:buSzPts val="1350"/>
              <a:buFont typeface="DM Sans"/>
              <a:buChar char="●"/>
            </a:pPr>
            <a:r>
              <a:rPr b="1" lang="pt-BR" sz="1350">
                <a:solidFill>
                  <a:schemeClr val="dk1"/>
                </a:solidFill>
                <a:highlight>
                  <a:schemeClr val="accent6"/>
                </a:highlight>
                <a:latin typeface="DM Sans"/>
                <a:ea typeface="DM Sans"/>
                <a:cs typeface="DM Sans"/>
                <a:sym typeface="DM Sans"/>
              </a:rPr>
              <a:t>O segundo parâmetro</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especifica as colunas que devem ser acessadas.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386" name="Google Shape;386;p69"/>
          <p:cNvPicPr preferRelativeResize="0"/>
          <p:nvPr/>
        </p:nvPicPr>
        <p:blipFill rotWithShape="1">
          <a:blip r:embed="rId5">
            <a:alphaModFix/>
          </a:blip>
          <a:srcRect b="0" l="0" r="0" t="0"/>
          <a:stretch/>
        </p:blipFill>
        <p:spPr>
          <a:xfrm>
            <a:off x="5065725" y="774575"/>
            <a:ext cx="1368025" cy="1117775"/>
          </a:xfrm>
          <a:prstGeom prst="rect">
            <a:avLst/>
          </a:prstGeom>
          <a:noFill/>
          <a:ln>
            <a:noFill/>
          </a:ln>
        </p:spPr>
      </p:pic>
      <p:pic>
        <p:nvPicPr>
          <p:cNvPr id="387" name="Google Shape;387;p69"/>
          <p:cNvPicPr preferRelativeResize="0"/>
          <p:nvPr/>
        </p:nvPicPr>
        <p:blipFill rotWithShape="1">
          <a:blip r:embed="rId6">
            <a:alphaModFix/>
          </a:blip>
          <a:srcRect b="0" l="0" r="0" t="0"/>
          <a:stretch/>
        </p:blipFill>
        <p:spPr>
          <a:xfrm>
            <a:off x="6513525" y="774570"/>
            <a:ext cx="2131571" cy="1232711"/>
          </a:xfrm>
          <a:prstGeom prst="rect">
            <a:avLst/>
          </a:prstGeom>
          <a:noFill/>
          <a:ln>
            <a:noFill/>
          </a:ln>
        </p:spPr>
      </p:pic>
      <p:pic>
        <p:nvPicPr>
          <p:cNvPr id="388" name="Google Shape;388;p69"/>
          <p:cNvPicPr preferRelativeResize="0"/>
          <p:nvPr/>
        </p:nvPicPr>
        <p:blipFill rotWithShape="1">
          <a:blip r:embed="rId7">
            <a:alphaModFix/>
          </a:blip>
          <a:srcRect b="0" l="0" r="0" t="0"/>
          <a:stretch/>
        </p:blipFill>
        <p:spPr>
          <a:xfrm>
            <a:off x="5995100" y="2376900"/>
            <a:ext cx="2778500" cy="1297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70"/>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394" name="Google Shape;394;p7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5" name="Google Shape;395;p70"/>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Revisão: iloc</a:t>
            </a:r>
            <a:endParaRPr b="1" sz="4000">
              <a:solidFill>
                <a:schemeClr val="dk1"/>
              </a:solidFill>
              <a:latin typeface="DM Sans"/>
              <a:ea typeface="DM Sans"/>
              <a:cs typeface="DM Sans"/>
              <a:sym typeface="DM Sans"/>
            </a:endParaRPr>
          </a:p>
        </p:txBody>
      </p:sp>
      <p:sp>
        <p:nvSpPr>
          <p:cNvPr id="396" name="Google Shape;396;p70"/>
          <p:cNvSpPr txBox="1"/>
          <p:nvPr/>
        </p:nvSpPr>
        <p:spPr>
          <a:xfrm>
            <a:off x="362225" y="1720175"/>
            <a:ext cx="4209900" cy="284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800"/>
              <a:buFont typeface="Arial"/>
              <a:buNone/>
            </a:pPr>
            <a:r>
              <a:rPr lang="pt-BR" sz="1350">
                <a:solidFill>
                  <a:schemeClr val="dk1"/>
                </a:solidFill>
                <a:latin typeface="DM Sans"/>
                <a:ea typeface="DM Sans"/>
                <a:cs typeface="DM Sans"/>
                <a:sym typeface="DM Sans"/>
              </a:rPr>
              <a:t>É usado para acessar linhas e colunas em um DataFrame usando índices inteiros.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O primeiro parâmetro </a:t>
            </a:r>
            <a:r>
              <a:rPr lang="pt-BR" sz="1350">
                <a:solidFill>
                  <a:schemeClr val="dk1"/>
                </a:solidFill>
                <a:latin typeface="DM Sans"/>
                <a:ea typeface="DM Sans"/>
                <a:cs typeface="DM Sans"/>
                <a:sym typeface="DM Sans"/>
              </a:rPr>
              <a:t>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b="1" lang="pt-BR" sz="1350">
                <a:solidFill>
                  <a:schemeClr val="dk1"/>
                </a:solidFill>
                <a:highlight>
                  <a:schemeClr val="accent6"/>
                </a:highlight>
                <a:latin typeface="DM Sans"/>
                <a:ea typeface="DM Sans"/>
                <a:cs typeface="DM Sans"/>
                <a:sym typeface="DM Sans"/>
              </a:rPr>
              <a:t>O segundo parâmetro </a:t>
            </a:r>
            <a:r>
              <a:rPr lang="pt-BR" sz="1350">
                <a:solidFill>
                  <a:schemeClr val="dk1"/>
                </a:solidFill>
                <a:latin typeface="DM Sans"/>
                <a:ea typeface="DM Sans"/>
                <a:cs typeface="DM Sans"/>
                <a:sym typeface="DM Sans"/>
              </a:rPr>
              <a:t>especifica as colunas que devem ser acessadas.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Tanto </a:t>
            </a:r>
            <a:r>
              <a:rPr b="1" lang="pt-BR" sz="1350">
                <a:solidFill>
                  <a:schemeClr val="dk1"/>
                </a:solidFill>
                <a:latin typeface="DM Sans"/>
                <a:ea typeface="DM Sans"/>
                <a:cs typeface="DM Sans"/>
                <a:sym typeface="DM Sans"/>
              </a:rPr>
              <a:t>loc </a:t>
            </a:r>
            <a:r>
              <a:rPr lang="pt-BR" sz="1350">
                <a:solidFill>
                  <a:schemeClr val="dk1"/>
                </a:solidFill>
                <a:latin typeface="DM Sans"/>
                <a:ea typeface="DM Sans"/>
                <a:cs typeface="DM Sans"/>
                <a:sym typeface="DM Sans"/>
              </a:rPr>
              <a:t>quanto </a:t>
            </a:r>
            <a:r>
              <a:rPr b="1" lang="pt-BR" sz="1350">
                <a:solidFill>
                  <a:schemeClr val="dk1"/>
                </a:solidFill>
                <a:latin typeface="DM Sans"/>
                <a:ea typeface="DM Sans"/>
                <a:cs typeface="DM Sans"/>
                <a:sym typeface="DM Sans"/>
              </a:rPr>
              <a:t>iloc </a:t>
            </a:r>
            <a:r>
              <a:rPr lang="pt-BR" sz="1350">
                <a:solidFill>
                  <a:schemeClr val="dk1"/>
                </a:solidFill>
                <a:latin typeface="DM Sans"/>
                <a:ea typeface="DM Sans"/>
                <a:cs typeface="DM Sans"/>
                <a:sym typeface="DM Sans"/>
              </a:rPr>
              <a:t>podem ser usados para fazer seleções de linhas e colunas em um DataFrame, mas a diferença é que o primeiro usa rótulos enquanto o segundo usa índices inteiros.</a:t>
            </a:r>
            <a:endParaRPr sz="1350">
              <a:solidFill>
                <a:schemeClr val="dk1"/>
              </a:solidFill>
              <a:latin typeface="DM Sans"/>
              <a:ea typeface="DM Sans"/>
              <a:cs typeface="DM Sans"/>
              <a:sym typeface="DM Sans"/>
            </a:endParaRPr>
          </a:p>
        </p:txBody>
      </p:sp>
      <p:pic>
        <p:nvPicPr>
          <p:cNvPr id="397" name="Google Shape;397;p70"/>
          <p:cNvPicPr preferRelativeResize="0"/>
          <p:nvPr/>
        </p:nvPicPr>
        <p:blipFill rotWithShape="1">
          <a:blip r:embed="rId5">
            <a:alphaModFix/>
          </a:blip>
          <a:srcRect b="0" l="0" r="0" t="0"/>
          <a:stretch/>
        </p:blipFill>
        <p:spPr>
          <a:xfrm>
            <a:off x="5065725" y="774575"/>
            <a:ext cx="1368025" cy="1117775"/>
          </a:xfrm>
          <a:prstGeom prst="rect">
            <a:avLst/>
          </a:prstGeom>
          <a:noFill/>
          <a:ln>
            <a:noFill/>
          </a:ln>
        </p:spPr>
      </p:pic>
      <p:pic>
        <p:nvPicPr>
          <p:cNvPr id="398" name="Google Shape;398;p70"/>
          <p:cNvPicPr preferRelativeResize="0"/>
          <p:nvPr/>
        </p:nvPicPr>
        <p:blipFill rotWithShape="1">
          <a:blip r:embed="rId6">
            <a:alphaModFix/>
          </a:blip>
          <a:srcRect b="0" l="0" r="0" t="0"/>
          <a:stretch/>
        </p:blipFill>
        <p:spPr>
          <a:xfrm>
            <a:off x="6598075" y="793425"/>
            <a:ext cx="2081125" cy="1385500"/>
          </a:xfrm>
          <a:prstGeom prst="rect">
            <a:avLst/>
          </a:prstGeom>
          <a:noFill/>
          <a:ln>
            <a:noFill/>
          </a:ln>
        </p:spPr>
      </p:pic>
      <p:pic>
        <p:nvPicPr>
          <p:cNvPr id="399" name="Google Shape;399;p70"/>
          <p:cNvPicPr preferRelativeResize="0"/>
          <p:nvPr/>
        </p:nvPicPr>
        <p:blipFill rotWithShape="1">
          <a:blip r:embed="rId7">
            <a:alphaModFix/>
          </a:blip>
          <a:srcRect b="0" l="0" r="0" t="0"/>
          <a:stretch/>
        </p:blipFill>
        <p:spPr>
          <a:xfrm>
            <a:off x="6265900" y="2428462"/>
            <a:ext cx="2458607" cy="1727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pSp>
        <p:nvGrpSpPr>
          <p:cNvPr id="404" name="Google Shape;404;p71"/>
          <p:cNvGrpSpPr/>
          <p:nvPr/>
        </p:nvGrpSpPr>
        <p:grpSpPr>
          <a:xfrm>
            <a:off x="4202551" y="994261"/>
            <a:ext cx="738900" cy="738974"/>
            <a:chOff x="974706" y="2467173"/>
            <a:chExt cx="738900" cy="738900"/>
          </a:xfrm>
        </p:grpSpPr>
        <p:sp>
          <p:nvSpPr>
            <p:cNvPr id="405" name="Google Shape;405;p7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7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07" name="Google Shape;407;p71"/>
          <p:cNvSpPr txBox="1"/>
          <p:nvPr/>
        </p:nvSpPr>
        <p:spPr>
          <a:xfrm>
            <a:off x="1523600" y="18908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sp>
        <p:nvSpPr>
          <p:cNvPr id="408" name="Google Shape;408;p71"/>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25</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grpSp>
        <p:nvGrpSpPr>
          <p:cNvPr id="413" name="Google Shape;413;p72"/>
          <p:cNvGrpSpPr/>
          <p:nvPr/>
        </p:nvGrpSpPr>
        <p:grpSpPr>
          <a:xfrm>
            <a:off x="501452" y="483061"/>
            <a:ext cx="401518" cy="401518"/>
            <a:chOff x="974706" y="2467173"/>
            <a:chExt cx="738900" cy="738900"/>
          </a:xfrm>
        </p:grpSpPr>
        <p:sp>
          <p:nvSpPr>
            <p:cNvPr id="414" name="Google Shape;414;p7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7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16" name="Google Shape;416;p72"/>
          <p:cNvSpPr txBox="1"/>
          <p:nvPr/>
        </p:nvSpPr>
        <p:spPr>
          <a:xfrm>
            <a:off x="501450" y="838763"/>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pic>
        <p:nvPicPr>
          <p:cNvPr id="417" name="Google Shape;417;p7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18" name="Google Shape;418;p72"/>
          <p:cNvSpPr txBox="1"/>
          <p:nvPr/>
        </p:nvSpPr>
        <p:spPr>
          <a:xfrm>
            <a:off x="436575" y="1577675"/>
            <a:ext cx="3840600" cy="2304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AutoNum type="arabicPeriod"/>
            </a:pPr>
            <a:r>
              <a:rPr b="1" lang="pt-BR" sz="1350">
                <a:solidFill>
                  <a:schemeClr val="dk1"/>
                </a:solidFill>
                <a:latin typeface="DM Sans"/>
                <a:ea typeface="DM Sans"/>
                <a:cs typeface="DM Sans"/>
                <a:sym typeface="DM Sans"/>
              </a:rPr>
              <a:t>Utilizando a base "realtor-data.csv" (</a:t>
            </a:r>
            <a:r>
              <a:rPr b="1" lang="pt-BR" sz="1350" u="sng">
                <a:solidFill>
                  <a:srgbClr val="999999"/>
                </a:solidFill>
                <a:latin typeface="DM Sans"/>
                <a:ea typeface="DM Sans"/>
                <a:cs typeface="DM Sans"/>
                <a:sym typeface="DM Sans"/>
                <a:hlinkClick r:id="rId5">
                  <a:extLst>
                    <a:ext uri="{A12FA001-AC4F-418D-AE19-62706E023703}">
                      <ahyp:hlinkClr val="tx"/>
                    </a:ext>
                  </a:extLst>
                </a:hlinkClick>
              </a:rPr>
              <a:t>link kaggle</a:t>
            </a:r>
            <a:r>
              <a:rPr b="1" lang="pt-BR" sz="1350">
                <a:solidFill>
                  <a:schemeClr val="dk1"/>
                </a:solidFill>
                <a:latin typeface="DM Sans"/>
                <a:ea typeface="DM Sans"/>
                <a:cs typeface="DM Sans"/>
                <a:sym typeface="DM Sans"/>
              </a:rPr>
              <a:t>) gerar uma base com os seguintes requisitos: </a:t>
            </a:r>
            <a:endParaRPr b="1" sz="1350">
              <a:solidFill>
                <a:schemeClr val="dk1"/>
              </a:solidFill>
              <a:latin typeface="DM Sans"/>
              <a:ea typeface="DM Sans"/>
              <a:cs typeface="DM Sans"/>
              <a:sym typeface="DM Sans"/>
            </a:endParaRPr>
          </a:p>
          <a:p>
            <a:pPr indent="-314325" lvl="0" marL="9144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Eliminar as linhas com missing values em variáveis categóricas. </a:t>
            </a:r>
            <a:endParaRPr sz="1350">
              <a:solidFill>
                <a:schemeClr val="dk1"/>
              </a:solidFill>
              <a:latin typeface="DM Sans"/>
              <a:ea typeface="DM Sans"/>
              <a:cs typeface="DM Sans"/>
              <a:sym typeface="DM Sans"/>
            </a:endParaRPr>
          </a:p>
          <a:p>
            <a:pPr indent="-314325" lvl="0" marL="914400" rtl="0" algn="l">
              <a:lnSpc>
                <a:spcPct val="115000"/>
              </a:lnSpc>
              <a:spcBef>
                <a:spcPts val="0"/>
              </a:spcBef>
              <a:spcAft>
                <a:spcPts val="0"/>
              </a:spcAft>
              <a:buClr>
                <a:schemeClr val="dk2"/>
              </a:buClr>
              <a:buSzPts val="1350"/>
              <a:buChar char="✓"/>
            </a:pPr>
            <a:r>
              <a:rPr lang="pt-BR" sz="1350">
                <a:solidFill>
                  <a:schemeClr val="dk1"/>
                </a:solidFill>
                <a:latin typeface="DM Sans"/>
                <a:ea typeface="DM Sans"/>
                <a:cs typeface="DM Sans"/>
                <a:sym typeface="DM Sans"/>
              </a:rPr>
              <a:t>Substituir missing values das colunas </a:t>
            </a:r>
            <a:r>
              <a:rPr b="1" lang="pt-BR" sz="1350">
                <a:solidFill>
                  <a:schemeClr val="dk1"/>
                </a:solidFill>
                <a:latin typeface="DM Sans"/>
                <a:ea typeface="DM Sans"/>
                <a:cs typeface="DM Sans"/>
                <a:sym typeface="DM Sans"/>
              </a:rPr>
              <a:t>bed</a:t>
            </a:r>
            <a:r>
              <a:rPr lang="pt-BR" sz="1350">
                <a:solidFill>
                  <a:schemeClr val="dk1"/>
                </a:solidFill>
                <a:latin typeface="DM Sans"/>
                <a:ea typeface="DM Sans"/>
                <a:cs typeface="DM Sans"/>
                <a:sym typeface="DM Sans"/>
              </a:rPr>
              <a:t> e </a:t>
            </a:r>
            <a:r>
              <a:rPr b="1" lang="pt-BR" sz="1350">
                <a:solidFill>
                  <a:schemeClr val="dk1"/>
                </a:solidFill>
                <a:latin typeface="DM Sans"/>
                <a:ea typeface="DM Sans"/>
                <a:cs typeface="DM Sans"/>
                <a:sym typeface="DM Sans"/>
              </a:rPr>
              <a:t>bath </a:t>
            </a:r>
            <a:r>
              <a:rPr lang="pt-BR" sz="1350">
                <a:solidFill>
                  <a:schemeClr val="dk1"/>
                </a:solidFill>
                <a:latin typeface="DM Sans"/>
                <a:ea typeface="DM Sans"/>
                <a:cs typeface="DM Sans"/>
                <a:sym typeface="DM Sans"/>
              </a:rPr>
              <a:t>por zero. </a:t>
            </a:r>
            <a:endParaRPr sz="1350">
              <a:solidFill>
                <a:schemeClr val="dk1"/>
              </a:solidFill>
              <a:latin typeface="DM Sans"/>
              <a:ea typeface="DM Sans"/>
              <a:cs typeface="DM Sans"/>
              <a:sym typeface="DM Sans"/>
            </a:endParaRPr>
          </a:p>
          <a:p>
            <a:pPr indent="-314325" lvl="0" marL="914400" rtl="0" algn="l">
              <a:lnSpc>
                <a:spcPct val="115000"/>
              </a:lnSpc>
              <a:spcBef>
                <a:spcPts val="0"/>
              </a:spcBef>
              <a:spcAft>
                <a:spcPts val="0"/>
              </a:spcAft>
              <a:buClr>
                <a:schemeClr val="dk2"/>
              </a:buClr>
              <a:buSzPts val="1350"/>
              <a:buChar char="✓"/>
            </a:pPr>
            <a:r>
              <a:rPr lang="pt-BR" sz="1350">
                <a:solidFill>
                  <a:schemeClr val="dk1"/>
                </a:solidFill>
                <a:latin typeface="DM Sans"/>
                <a:ea typeface="DM Sans"/>
                <a:cs typeface="DM Sans"/>
                <a:sym typeface="DM Sans"/>
              </a:rPr>
              <a:t>Substituir missing values das colunas </a:t>
            </a:r>
            <a:r>
              <a:rPr b="1" lang="pt-BR" sz="1350">
                <a:solidFill>
                  <a:schemeClr val="dk1"/>
                </a:solidFill>
                <a:latin typeface="DM Sans"/>
                <a:ea typeface="DM Sans"/>
                <a:cs typeface="DM Sans"/>
                <a:sym typeface="DM Sans"/>
              </a:rPr>
              <a:t>house_size </a:t>
            </a:r>
            <a:r>
              <a:rPr lang="pt-BR" sz="1350">
                <a:solidFill>
                  <a:schemeClr val="dk1"/>
                </a:solidFill>
                <a:latin typeface="DM Sans"/>
                <a:ea typeface="DM Sans"/>
                <a:cs typeface="DM Sans"/>
                <a:sym typeface="DM Sans"/>
              </a:rPr>
              <a:t>pela mediana. </a:t>
            </a:r>
            <a:endParaRPr sz="1350">
              <a:solidFill>
                <a:schemeClr val="dk1"/>
              </a:solidFill>
              <a:latin typeface="DM Sans"/>
              <a:ea typeface="DM Sans"/>
              <a:cs typeface="DM Sans"/>
              <a:sym typeface="DM Sans"/>
            </a:endParaRPr>
          </a:p>
        </p:txBody>
      </p:sp>
      <p:sp>
        <p:nvSpPr>
          <p:cNvPr id="419" name="Google Shape;419;p7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pic>
        <p:nvPicPr>
          <p:cNvPr id="420" name="Google Shape;420;p72"/>
          <p:cNvPicPr preferRelativeResize="0"/>
          <p:nvPr/>
        </p:nvPicPr>
        <p:blipFill>
          <a:blip r:embed="rId6">
            <a:alphaModFix/>
          </a:blip>
          <a:stretch>
            <a:fillRect/>
          </a:stretch>
        </p:blipFill>
        <p:spPr>
          <a:xfrm>
            <a:off x="4540175" y="2326175"/>
            <a:ext cx="4216602" cy="1889575"/>
          </a:xfrm>
          <a:prstGeom prst="rect">
            <a:avLst/>
          </a:prstGeom>
          <a:noFill/>
          <a:ln>
            <a:noFill/>
          </a:ln>
        </p:spPr>
      </p:pic>
      <p:sp>
        <p:nvSpPr>
          <p:cNvPr id="421" name="Google Shape;421;p72"/>
          <p:cNvSpPr txBox="1"/>
          <p:nvPr/>
        </p:nvSpPr>
        <p:spPr>
          <a:xfrm>
            <a:off x="4572000" y="1543575"/>
            <a:ext cx="3000000" cy="6315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Font typeface="DM Sans"/>
              <a:buAutoNum type="arabicPeriod" startAt="2"/>
            </a:pPr>
            <a:r>
              <a:rPr b="1" lang="pt-BR" sz="1350">
                <a:solidFill>
                  <a:schemeClr val="dk1"/>
                </a:solidFill>
                <a:latin typeface="DM Sans"/>
                <a:ea typeface="DM Sans"/>
                <a:cs typeface="DM Sans"/>
                <a:sym typeface="DM Sans"/>
              </a:rPr>
              <a:t>Da base anterior, criar a seguinte tabela pivot:</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0" name="Shape 430"/>
        <p:cNvGrpSpPr/>
        <p:nvPr/>
      </p:nvGrpSpPr>
      <p:grpSpPr>
        <a:xfrm>
          <a:off x="0" y="0"/>
          <a:ext cx="0" cy="0"/>
          <a:chOff x="0" y="0"/>
          <a:chExt cx="0" cy="0"/>
        </a:xfrm>
      </p:grpSpPr>
      <p:sp>
        <p:nvSpPr>
          <p:cNvPr id="431" name="Google Shape;431;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32" name="Google Shape;432;p74"/>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4"/>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34" name="Google Shape;434;p74"/>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35" name="Google Shape;435;p74"/>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 name="Google Shape;436;p74"/>
          <p:cNvCxnSpPr>
            <a:stCxn id="437" idx="6"/>
            <a:endCxn id="432"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38" name="Google Shape;438;p74"/>
          <p:cNvCxnSpPr>
            <a:stCxn id="432" idx="6"/>
            <a:endCxn id="435"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39" name="Google Shape;439;p74"/>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40" name="Google Shape;440;p74"/>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41" name="Google Shape;441;p74"/>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42" name="Google Shape;442;p74"/>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43" name="Google Shape;443;p74"/>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44" name="Google Shape;444;p74"/>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45" name="Google Shape;445;p74"/>
          <p:cNvGrpSpPr/>
          <p:nvPr/>
        </p:nvGrpSpPr>
        <p:grpSpPr>
          <a:xfrm>
            <a:off x="1731113" y="1953850"/>
            <a:ext cx="587100" cy="600300"/>
            <a:chOff x="1731113" y="1953850"/>
            <a:chExt cx="587100" cy="600300"/>
          </a:xfrm>
        </p:grpSpPr>
        <p:sp>
          <p:nvSpPr>
            <p:cNvPr id="437" name="Google Shape;437;p7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5"/>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52" name="Google Shape;452;p75"/>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53" name="Google Shape;453;p75"/>
          <p:cNvGrpSpPr/>
          <p:nvPr/>
        </p:nvGrpSpPr>
        <p:grpSpPr>
          <a:xfrm>
            <a:off x="1527125" y="2646775"/>
            <a:ext cx="3705225" cy="923925"/>
            <a:chOff x="4463725" y="2301200"/>
            <a:chExt cx="3705225" cy="923925"/>
          </a:xfrm>
        </p:grpSpPr>
        <p:pic>
          <p:nvPicPr>
            <p:cNvPr id="454" name="Google Shape;454;p75"/>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55" name="Google Shape;455;p75"/>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456" name="Google Shape;456;p75"/>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457" name="Google Shape;457;p75"/>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458" name="Google Shape;458;p75"/>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76"/>
          <p:cNvGrpSpPr/>
          <p:nvPr/>
        </p:nvGrpSpPr>
        <p:grpSpPr>
          <a:xfrm>
            <a:off x="4202553" y="1463338"/>
            <a:ext cx="738900" cy="738974"/>
            <a:chOff x="3137108" y="2467173"/>
            <a:chExt cx="738900" cy="738900"/>
          </a:xfrm>
        </p:grpSpPr>
        <p:sp>
          <p:nvSpPr>
            <p:cNvPr id="464" name="Google Shape;464;p76"/>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7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66" name="Google Shape;466;p76"/>
          <p:cNvSpPr txBox="1"/>
          <p:nvPr/>
        </p:nvSpPr>
        <p:spPr>
          <a:xfrm>
            <a:off x="1461300" y="22022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Tratamento das Bases </a:t>
            </a:r>
            <a:endParaRPr b="1" sz="4000">
              <a:solidFill>
                <a:schemeClr val="dk1"/>
              </a:solidFill>
              <a:highlight>
                <a:srgbClr val="EAFF6A"/>
              </a:highlight>
              <a:latin typeface="DM Sans"/>
              <a:ea typeface="DM Sans"/>
              <a:cs typeface="DM Sans"/>
              <a:sym typeface="DM Sans"/>
            </a:endParaRPr>
          </a:p>
        </p:txBody>
      </p:sp>
      <p:sp>
        <p:nvSpPr>
          <p:cNvPr id="467" name="Google Shape;467;p76"/>
          <p:cNvSpPr txBox="1"/>
          <p:nvPr/>
        </p:nvSpPr>
        <p:spPr>
          <a:xfrm>
            <a:off x="2676150" y="2865675"/>
            <a:ext cx="3791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chemeClr val="dk2"/>
                </a:solidFill>
                <a:latin typeface="DM Sans"/>
                <a:ea typeface="DM Sans"/>
                <a:cs typeface="DM Sans"/>
                <a:sym typeface="DM Sans"/>
              </a:rPr>
              <a:t>DESAFIO OBRIGATÓRIO</a:t>
            </a:r>
            <a:endParaRPr sz="1800">
              <a:solidFill>
                <a:schemeClr val="dk2"/>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77"/>
          <p:cNvGrpSpPr/>
          <p:nvPr/>
        </p:nvGrpSpPr>
        <p:grpSpPr>
          <a:xfrm>
            <a:off x="472126" y="482986"/>
            <a:ext cx="401518" cy="401518"/>
            <a:chOff x="3137108" y="2467173"/>
            <a:chExt cx="738900" cy="738900"/>
          </a:xfrm>
        </p:grpSpPr>
        <p:sp>
          <p:nvSpPr>
            <p:cNvPr id="473" name="Google Shape;473;p77"/>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7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75" name="Google Shape;475;p77"/>
          <p:cNvSpPr txBox="1"/>
          <p:nvPr/>
        </p:nvSpPr>
        <p:spPr>
          <a:xfrm>
            <a:off x="457350" y="1638275"/>
            <a:ext cx="3834600" cy="3423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solidFill>
                  <a:schemeClr val="dk1"/>
                </a:solidFill>
                <a:latin typeface="DM Sans"/>
                <a:ea typeface="DM Sans"/>
                <a:cs typeface="DM Sans"/>
                <a:sym typeface="DM Sans"/>
              </a:rPr>
              <a:t>Descrição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Realizar o tratamento das bases coletadas</a:t>
            </a:r>
            <a:r>
              <a:rPr b="1" lang="pt-BR" sz="1350">
                <a:solidFill>
                  <a:schemeClr val="dk2"/>
                </a:solidFill>
                <a:latin typeface="DM Sans"/>
                <a:ea typeface="DM Sans"/>
                <a:cs typeface="DM Sans"/>
                <a:sym typeface="DM Sans"/>
              </a:rPr>
              <a:t> via API do projeto final na aula 12.</a:t>
            </a:r>
            <a:endParaRPr b="1" sz="1350">
              <a:latin typeface="DM Sans"/>
              <a:ea typeface="DM Sans"/>
              <a:cs typeface="DM Sans"/>
              <a:sym typeface="DM Sans"/>
            </a:endParaRPr>
          </a:p>
          <a:p>
            <a:pPr indent="0" lvl="0" marL="0" rtl="0" algn="l">
              <a:lnSpc>
                <a:spcPct val="100000"/>
              </a:lnSpc>
              <a:spcBef>
                <a:spcPts val="800"/>
              </a:spcBef>
              <a:spcAft>
                <a:spcPts val="0"/>
              </a:spcAft>
              <a:buNone/>
            </a:pPr>
            <a:r>
              <a:rPr b="1" lang="pt-BR"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Ajuste os nomes das colunas e linhas.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Filtros de linhas e colunas, se necessário.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unstack e/ou stack.</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Tratamento do tipo das variáveis.</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Ajuste de missing.</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Tratamento de colunas string. </a:t>
            </a:r>
            <a:endParaRPr sz="1350">
              <a:solidFill>
                <a:schemeClr val="dk2"/>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476" name="Google Shape;476;p77"/>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Tratamento das Bases</a:t>
            </a:r>
            <a:endParaRPr b="1" sz="4000">
              <a:solidFill>
                <a:schemeClr val="dk1"/>
              </a:solidFill>
              <a:latin typeface="DM Sans"/>
              <a:ea typeface="DM Sans"/>
              <a:cs typeface="DM Sans"/>
              <a:sym typeface="DM Sans"/>
            </a:endParaRPr>
          </a:p>
        </p:txBody>
      </p:sp>
      <p:pic>
        <p:nvPicPr>
          <p:cNvPr id="477" name="Google Shape;477;p7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78" name="Google Shape;478;p7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sp>
        <p:nvSpPr>
          <p:cNvPr id="479" name="Google Shape;479;p77"/>
          <p:cNvSpPr txBox="1"/>
          <p:nvPr/>
        </p:nvSpPr>
        <p:spPr>
          <a:xfrm>
            <a:off x="4540625" y="1669650"/>
            <a:ext cx="3834600" cy="180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Observações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Você pode criar novas tabelas, salvando as bases brutas e as bases tratadas.</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As bases finais precisam estar totalmente ajustadas (da melhor forma possível) e salvas no banco de dados.</a:t>
            </a:r>
            <a:endParaRPr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sz="1350">
              <a:solidFill>
                <a:schemeClr val="dk2"/>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85" name="Google Shape;485;p78"/>
          <p:cNvSpPr txBox="1"/>
          <p:nvPr/>
        </p:nvSpPr>
        <p:spPr>
          <a:xfrm>
            <a:off x="2823751" y="2360900"/>
            <a:ext cx="34965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Stack e Unstack</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Explode</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pivot e pivot_table</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dtypes e astype</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NaN, NaT, None e Inf</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isna, dropna e fillna</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pt-BR" sz="1350">
                <a:solidFill>
                  <a:schemeClr val="lt2"/>
                </a:solidFill>
                <a:latin typeface="DM Sans"/>
                <a:ea typeface="DM Sans"/>
                <a:cs typeface="DM Sans"/>
                <a:sym typeface="DM Sans"/>
              </a:rPr>
              <a:t>loc e iloc</a:t>
            </a:r>
            <a:endParaRPr sz="1800">
              <a:solidFill>
                <a:schemeClr val="dk2"/>
              </a:solidFill>
              <a:highlight>
                <a:schemeClr val="lt1"/>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grpSp>
        <p:nvGrpSpPr>
          <p:cNvPr id="490" name="Google Shape;490;p79"/>
          <p:cNvGrpSpPr/>
          <p:nvPr/>
        </p:nvGrpSpPr>
        <p:grpSpPr>
          <a:xfrm>
            <a:off x="4202550" y="1278135"/>
            <a:ext cx="738900" cy="738900"/>
            <a:chOff x="4202550" y="994173"/>
            <a:chExt cx="738900" cy="738900"/>
          </a:xfrm>
        </p:grpSpPr>
        <p:sp>
          <p:nvSpPr>
            <p:cNvPr id="491" name="Google Shape;491;p7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92" name="Google Shape;492;p7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93" name="Google Shape;493;p79"/>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0"/>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99" name="Google Shape;499;p80"/>
          <p:cNvGrpSpPr/>
          <p:nvPr/>
        </p:nvGrpSpPr>
        <p:grpSpPr>
          <a:xfrm>
            <a:off x="457358" y="468285"/>
            <a:ext cx="431074" cy="431074"/>
            <a:chOff x="4202550" y="994173"/>
            <a:chExt cx="738900" cy="738900"/>
          </a:xfrm>
        </p:grpSpPr>
        <p:sp>
          <p:nvSpPr>
            <p:cNvPr id="500" name="Google Shape;500;p8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01" name="Google Shape;501;p80"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02" name="Google Shape;502;p8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03" name="Google Shape;503;p80"/>
          <p:cNvSpPr txBox="1"/>
          <p:nvPr/>
        </p:nvSpPr>
        <p:spPr>
          <a:xfrm>
            <a:off x="457350" y="1725800"/>
            <a:ext cx="5129400" cy="6627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Data Wrangling With Pandas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Towards Science</a:t>
            </a:r>
            <a:endParaRPr b="1"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5">
                  <a:extLst>
                    <a:ext uri="{A12FA001-AC4F-418D-AE19-62706E023703}">
                      <ahyp:hlinkClr val="tx"/>
                    </a:ext>
                  </a:extLst>
                </a:hlinkClick>
              </a:rPr>
              <a:t>2022 State of Data Science</a:t>
            </a:r>
            <a:r>
              <a:rPr lang="pt-BR" sz="1350">
                <a:solidFill>
                  <a:schemeClr val="dk2"/>
                </a:solidFill>
                <a:latin typeface="DM Sans"/>
                <a:ea typeface="DM Sans"/>
                <a:cs typeface="DM Sans"/>
                <a:sym typeface="DM Sans"/>
              </a:rPr>
              <a:t> | </a:t>
            </a:r>
            <a:r>
              <a:rPr b="1" lang="pt-BR" sz="1350">
                <a:solidFill>
                  <a:schemeClr val="dk2"/>
                </a:solidFill>
                <a:latin typeface="DM Sans"/>
                <a:ea typeface="DM Sans"/>
                <a:cs typeface="DM Sans"/>
                <a:sym typeface="DM Sans"/>
              </a:rPr>
              <a:t>Anaconda</a:t>
            </a:r>
            <a:endParaRPr b="1" sz="1350">
              <a:solidFill>
                <a:schemeClr val="dk2"/>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1"/>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0"/>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Data Wrangling II</a:t>
            </a:r>
            <a:endParaRPr b="1" sz="4000">
              <a:solidFill>
                <a:srgbClr val="EAFF6A"/>
              </a:solidFill>
              <a:latin typeface="DM Sans"/>
              <a:ea typeface="DM Sans"/>
              <a:cs typeface="DM Sans"/>
              <a:sym typeface="DM Sans"/>
            </a:endParaRPr>
          </a:p>
        </p:txBody>
      </p:sp>
      <p:sp>
        <p:nvSpPr>
          <p:cNvPr id="150" name="Google Shape;150;p4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14.</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56" name="Google Shape;156;p4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57" name="Google Shape;157;p41"/>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Conhecer outras funcionalidades do Pandas</a:t>
            </a:r>
            <a:endParaRPr b="1" sz="1350">
              <a:solidFill>
                <a:schemeClr val="lt1"/>
              </a:solidFill>
              <a:latin typeface="DM Sans"/>
              <a:ea typeface="DM Sans"/>
              <a:cs typeface="DM Sans"/>
              <a:sym typeface="DM Sans"/>
            </a:endParaRPr>
          </a:p>
        </p:txBody>
      </p:sp>
      <p:pic>
        <p:nvPicPr>
          <p:cNvPr id="158" name="Google Shape;158;p41"/>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59" name="Google Shape;159;p41"/>
          <p:cNvSpPr txBox="1"/>
          <p:nvPr/>
        </p:nvSpPr>
        <p:spPr>
          <a:xfrm>
            <a:off x="2690561" y="20809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Tratamento de Missing Values</a:t>
            </a:r>
            <a:endParaRPr b="1" sz="1350">
              <a:solidFill>
                <a:schemeClr val="lt1"/>
              </a:solidFill>
              <a:latin typeface="DM Sans"/>
              <a:ea typeface="DM Sans"/>
              <a:cs typeface="DM Sans"/>
              <a:sym typeface="DM Sans"/>
            </a:endParaRPr>
          </a:p>
        </p:txBody>
      </p:sp>
      <p:cxnSp>
        <p:nvCxnSpPr>
          <p:cNvPr id="160" name="Google Shape;160;p41"/>
          <p:cNvCxnSpPr>
            <a:stCxn id="156" idx="2"/>
            <a:endCxn id="158"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2"/>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Data Wrangling</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3"/>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Stack e Unstack</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44"/>
          <p:cNvPicPr preferRelativeResize="0"/>
          <p:nvPr/>
        </p:nvPicPr>
        <p:blipFill rotWithShape="1">
          <a:blip r:embed="rId3">
            <a:alphaModFix/>
          </a:blip>
          <a:srcRect b="2619" l="0" r="11582" t="0"/>
          <a:stretch/>
        </p:blipFill>
        <p:spPr>
          <a:xfrm>
            <a:off x="5846400" y="-450"/>
            <a:ext cx="3297600" cy="5144399"/>
          </a:xfrm>
          <a:prstGeom prst="rect">
            <a:avLst/>
          </a:prstGeom>
          <a:noFill/>
          <a:ln>
            <a:noFill/>
          </a:ln>
        </p:spPr>
      </p:pic>
      <p:pic>
        <p:nvPicPr>
          <p:cNvPr id="176" name="Google Shape;176;p4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77" name="Google Shape;177;p44"/>
          <p:cNvSpPr txBox="1"/>
          <p:nvPr/>
        </p:nvSpPr>
        <p:spPr>
          <a:xfrm>
            <a:off x="362225" y="4844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Stack e Unstack</a:t>
            </a:r>
            <a:endParaRPr b="1" sz="4000">
              <a:solidFill>
                <a:schemeClr val="dk1"/>
              </a:solidFill>
              <a:latin typeface="DM Sans"/>
              <a:ea typeface="DM Sans"/>
              <a:cs typeface="DM Sans"/>
              <a:sym typeface="DM Sans"/>
            </a:endParaRPr>
          </a:p>
        </p:txBody>
      </p:sp>
      <p:sp>
        <p:nvSpPr>
          <p:cNvPr id="178" name="Google Shape;178;p44"/>
          <p:cNvSpPr txBox="1"/>
          <p:nvPr/>
        </p:nvSpPr>
        <p:spPr>
          <a:xfrm>
            <a:off x="362225" y="1781575"/>
            <a:ext cx="4167300" cy="283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b="1" lang="pt-BR" sz="1350">
                <a:solidFill>
                  <a:schemeClr val="dk1"/>
                </a:solidFill>
                <a:highlight>
                  <a:schemeClr val="accent6"/>
                </a:highlight>
                <a:latin typeface="DM Sans"/>
                <a:ea typeface="DM Sans"/>
                <a:cs typeface="DM Sans"/>
                <a:sym typeface="DM Sans"/>
              </a:rPr>
              <a:t>stack</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usada para converter colunas de um DataFrame em índices, resultando em uma reorganização dos dados de formato "largo" (wide) para formato "longo" (long). Ela empilha as colunas selecionadas, movendo-as para o índice mais interno.</a:t>
            </a:r>
            <a:endParaRPr sz="1350">
              <a:solidFill>
                <a:schemeClr val="dk1"/>
              </a:solidFill>
              <a:highlight>
                <a:schemeClr val="accent6"/>
              </a:highlight>
              <a:latin typeface="DM Sans"/>
              <a:ea typeface="DM Sans"/>
              <a:cs typeface="DM Sans"/>
              <a:sym typeface="DM Sans"/>
            </a:endParaRPr>
          </a:p>
          <a:p>
            <a:pPr indent="0" lvl="0" marL="0" rtl="0" algn="l">
              <a:lnSpc>
                <a:spcPct val="100000"/>
              </a:lnSpc>
              <a:spcBef>
                <a:spcPts val="1200"/>
              </a:spcBef>
              <a:spcAft>
                <a:spcPts val="1200"/>
              </a:spcAft>
              <a:buClr>
                <a:schemeClr val="dk1"/>
              </a:buClr>
              <a:buSzPts val="1100"/>
              <a:buFont typeface="Arial"/>
              <a:buNone/>
            </a:pPr>
            <a:r>
              <a:rPr b="1" lang="pt-BR" sz="1350">
                <a:solidFill>
                  <a:schemeClr val="dk1"/>
                </a:solidFill>
                <a:highlight>
                  <a:schemeClr val="accent6"/>
                </a:highlight>
                <a:latin typeface="DM Sans"/>
                <a:ea typeface="DM Sans"/>
                <a:cs typeface="DM Sans"/>
                <a:sym typeface="DM Sans"/>
              </a:rPr>
              <a:t>unstack</a:t>
            </a:r>
            <a:r>
              <a:rPr lang="pt-BR" sz="1350">
                <a:solidFill>
                  <a:schemeClr val="dk1"/>
                </a:solidFill>
                <a:highlight>
                  <a:schemeClr val="accent6"/>
                </a:highlight>
                <a:latin typeface="DM Sans"/>
                <a:ea typeface="DM Sans"/>
                <a:cs typeface="DM Sans"/>
                <a:sym typeface="DM Sans"/>
              </a:rPr>
              <a:t>: </a:t>
            </a:r>
            <a:r>
              <a:rPr lang="pt-BR" sz="1350">
                <a:solidFill>
                  <a:schemeClr val="dk1"/>
                </a:solidFill>
                <a:latin typeface="DM Sans"/>
                <a:ea typeface="DM Sans"/>
                <a:cs typeface="DM Sans"/>
                <a:sym typeface="DM Sans"/>
              </a:rPr>
              <a:t>A função unstack é o oposto da função stack. Ela desempilha os dados de um DataFrame de formato "longo" para "largo", movendo índices internos para as colunas correspondentes, reorganizando o DataFrame para o formato mais tabular.</a:t>
            </a:r>
            <a:endParaRPr sz="1350">
              <a:solidFill>
                <a:schemeClr val="dk1"/>
              </a:solidFill>
              <a:latin typeface="DM Sans"/>
              <a:ea typeface="DM Sans"/>
              <a:cs typeface="DM Sans"/>
              <a:sym typeface="DM Sans"/>
            </a:endParaRPr>
          </a:p>
        </p:txBody>
      </p:sp>
      <p:pic>
        <p:nvPicPr>
          <p:cNvPr id="179" name="Google Shape;179;p44"/>
          <p:cNvPicPr preferRelativeResize="0"/>
          <p:nvPr/>
        </p:nvPicPr>
        <p:blipFill>
          <a:blip r:embed="rId5">
            <a:alphaModFix/>
          </a:blip>
          <a:stretch>
            <a:fillRect/>
          </a:stretch>
        </p:blipFill>
        <p:spPr>
          <a:xfrm>
            <a:off x="4744725" y="1522950"/>
            <a:ext cx="3943350" cy="234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